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handoutMasterIdLst>
    <p:handoutMasterId r:id="rId43"/>
  </p:handoutMasterIdLst>
  <p:sldIdLst>
    <p:sldId id="256" r:id="rId2"/>
    <p:sldId id="257" r:id="rId3"/>
    <p:sldId id="323" r:id="rId4"/>
    <p:sldId id="263" r:id="rId5"/>
    <p:sldId id="274" r:id="rId6"/>
    <p:sldId id="259" r:id="rId7"/>
    <p:sldId id="324" r:id="rId8"/>
    <p:sldId id="260" r:id="rId9"/>
    <p:sldId id="331" r:id="rId10"/>
    <p:sldId id="286" r:id="rId11"/>
    <p:sldId id="318" r:id="rId12"/>
    <p:sldId id="320" r:id="rId13"/>
    <p:sldId id="327" r:id="rId14"/>
    <p:sldId id="321" r:id="rId15"/>
    <p:sldId id="330" r:id="rId16"/>
    <p:sldId id="329" r:id="rId17"/>
    <p:sldId id="262" r:id="rId18"/>
    <p:sldId id="275" r:id="rId19"/>
    <p:sldId id="276" r:id="rId20"/>
    <p:sldId id="265" r:id="rId21"/>
    <p:sldId id="266" r:id="rId22"/>
    <p:sldId id="261" r:id="rId23"/>
    <p:sldId id="328" r:id="rId24"/>
    <p:sldId id="312" r:id="rId25"/>
    <p:sldId id="299" r:id="rId26"/>
    <p:sldId id="292" r:id="rId27"/>
    <p:sldId id="293" r:id="rId28"/>
    <p:sldId id="298" r:id="rId29"/>
    <p:sldId id="283" r:id="rId30"/>
    <p:sldId id="305" r:id="rId31"/>
    <p:sldId id="291" r:id="rId32"/>
    <p:sldId id="282" r:id="rId33"/>
    <p:sldId id="304" r:id="rId34"/>
    <p:sldId id="280" r:id="rId35"/>
    <p:sldId id="287" r:id="rId36"/>
    <p:sldId id="272" r:id="rId37"/>
    <p:sldId id="306" r:id="rId38"/>
    <p:sldId id="284" r:id="rId39"/>
    <p:sldId id="325" r:id="rId40"/>
    <p:sldId id="285"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074FC"/>
    <a:srgbClr val="000000"/>
    <a:srgbClr val="D41602"/>
    <a:srgbClr val="B01A0E"/>
    <a:srgbClr val="FFCCFF"/>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2" autoAdjust="0"/>
  </p:normalViewPr>
  <p:slideViewPr>
    <p:cSldViewPr>
      <p:cViewPr>
        <p:scale>
          <a:sx n="75" d="100"/>
          <a:sy n="75" d="100"/>
        </p:scale>
        <p:origin x="-936"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640"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F249C-484D-4C38-BBB8-72B83AEFFA36}" type="doc">
      <dgm:prSet loTypeId="urn:microsoft.com/office/officeart/2005/8/layout/chevron2" loCatId="list" qsTypeId="urn:microsoft.com/office/officeart/2005/8/quickstyle/simple1#1" qsCatId="simple" csTypeId="urn:microsoft.com/office/officeart/2005/8/colors/accent1_2#1" csCatId="accent1" phldr="1"/>
      <dgm:spPr/>
      <dgm:t>
        <a:bodyPr/>
        <a:lstStyle/>
        <a:p>
          <a:endParaRPr lang="en-US"/>
        </a:p>
      </dgm:t>
    </dgm:pt>
    <dgm:pt modelId="{2322263E-6E9B-4E12-A015-05033227DF15}">
      <dgm:prSet phldrT="[Text]"/>
      <dgm:spPr/>
      <dgm:t>
        <a:bodyPr/>
        <a:lstStyle/>
        <a:p>
          <a:r>
            <a:rPr lang="en-US" dirty="0" smtClean="0"/>
            <a:t>1</a:t>
          </a:r>
          <a:endParaRPr lang="en-US" dirty="0"/>
        </a:p>
      </dgm:t>
    </dgm:pt>
    <dgm:pt modelId="{E0081A89-6C21-46FC-B0A6-969A7EB7DDF0}" type="parTrans" cxnId="{3578BD84-ADB1-442A-8542-43FBA5C11351}">
      <dgm:prSet/>
      <dgm:spPr/>
      <dgm:t>
        <a:bodyPr/>
        <a:lstStyle/>
        <a:p>
          <a:endParaRPr lang="en-US"/>
        </a:p>
      </dgm:t>
    </dgm:pt>
    <dgm:pt modelId="{874E55BC-413A-434D-B904-06410550FA4E}" type="sibTrans" cxnId="{3578BD84-ADB1-442A-8542-43FBA5C11351}">
      <dgm:prSet/>
      <dgm:spPr/>
      <dgm:t>
        <a:bodyPr/>
        <a:lstStyle/>
        <a:p>
          <a:endParaRPr lang="en-US"/>
        </a:p>
      </dgm:t>
    </dgm:pt>
    <dgm:pt modelId="{E2E54357-F864-442E-A69C-87C6CA94DB6B}">
      <dgm:prSet phldrT="[Text]"/>
      <dgm:spPr/>
      <dgm:t>
        <a:bodyPr/>
        <a:lstStyle/>
        <a:p>
          <a:r>
            <a:rPr lang="en-US" b="1" dirty="0" smtClean="0">
              <a:solidFill>
                <a:srgbClr val="000000"/>
              </a:solidFill>
              <a:latin typeface="Century Gothic" pitchFamily="34" charset="0"/>
            </a:rPr>
            <a:t>To provide education, information, and resources related to mental health to youth and families in Jamaica Plain.</a:t>
          </a:r>
          <a:endParaRPr lang="en-US" dirty="0"/>
        </a:p>
      </dgm:t>
    </dgm:pt>
    <dgm:pt modelId="{8FCC8C25-F2C8-4BAA-9FAB-44AB0D3AEE27}" type="parTrans" cxnId="{89DA3B64-1D0D-4EFD-892F-745762664D2E}">
      <dgm:prSet/>
      <dgm:spPr/>
      <dgm:t>
        <a:bodyPr/>
        <a:lstStyle/>
        <a:p>
          <a:endParaRPr lang="en-US"/>
        </a:p>
      </dgm:t>
    </dgm:pt>
    <dgm:pt modelId="{3EADC060-2EF5-436D-9C58-7C0867998CEF}" type="sibTrans" cxnId="{89DA3B64-1D0D-4EFD-892F-745762664D2E}">
      <dgm:prSet/>
      <dgm:spPr/>
      <dgm:t>
        <a:bodyPr/>
        <a:lstStyle/>
        <a:p>
          <a:endParaRPr lang="en-US"/>
        </a:p>
      </dgm:t>
    </dgm:pt>
    <dgm:pt modelId="{A40CE744-3D76-4DF4-B264-D705E4FC093E}">
      <dgm:prSet phldrT="[Text]"/>
      <dgm:spPr/>
      <dgm:t>
        <a:bodyPr/>
        <a:lstStyle/>
        <a:p>
          <a:r>
            <a:rPr lang="en-US" dirty="0" smtClean="0"/>
            <a:t>2</a:t>
          </a:r>
          <a:endParaRPr lang="en-US" dirty="0"/>
        </a:p>
      </dgm:t>
    </dgm:pt>
    <dgm:pt modelId="{D6BBF288-8706-46A4-80EE-FF1BC50BF2F9}" type="parTrans" cxnId="{F93065B6-6E53-4AB6-81CB-140F4ACEF0DE}">
      <dgm:prSet/>
      <dgm:spPr/>
      <dgm:t>
        <a:bodyPr/>
        <a:lstStyle/>
        <a:p>
          <a:endParaRPr lang="en-US"/>
        </a:p>
      </dgm:t>
    </dgm:pt>
    <dgm:pt modelId="{DE21B21E-D213-468F-B160-32B1230E50F7}" type="sibTrans" cxnId="{F93065B6-6E53-4AB6-81CB-140F4ACEF0DE}">
      <dgm:prSet/>
      <dgm:spPr/>
      <dgm:t>
        <a:bodyPr/>
        <a:lstStyle/>
        <a:p>
          <a:endParaRPr lang="en-US"/>
        </a:p>
      </dgm:t>
    </dgm:pt>
    <dgm:pt modelId="{91C8311C-095E-48DB-A8DC-617583362D1F}">
      <dgm:prSet phldrT="[Text]"/>
      <dgm:spPr/>
      <dgm:t>
        <a:bodyPr/>
        <a:lstStyle/>
        <a:p>
          <a:r>
            <a:rPr lang="en-US" b="1" dirty="0" smtClean="0"/>
            <a:t>Develop a relationship around trauma prevention and intervention with Boston Public Schools in the JP Community.</a:t>
          </a:r>
          <a:endParaRPr lang="en-US" b="1" dirty="0"/>
        </a:p>
      </dgm:t>
    </dgm:pt>
    <dgm:pt modelId="{475F9A3D-E367-49AC-B68D-6BB22BDB1CEE}" type="parTrans" cxnId="{B9D53308-548C-4517-A7D5-9322AD6230A5}">
      <dgm:prSet/>
      <dgm:spPr/>
      <dgm:t>
        <a:bodyPr/>
        <a:lstStyle/>
        <a:p>
          <a:endParaRPr lang="en-US"/>
        </a:p>
      </dgm:t>
    </dgm:pt>
    <dgm:pt modelId="{1AAFC18C-B93B-4903-82A9-8FE4199AF950}" type="sibTrans" cxnId="{B9D53308-548C-4517-A7D5-9322AD6230A5}">
      <dgm:prSet/>
      <dgm:spPr/>
      <dgm:t>
        <a:bodyPr/>
        <a:lstStyle/>
        <a:p>
          <a:endParaRPr lang="en-US"/>
        </a:p>
      </dgm:t>
    </dgm:pt>
    <dgm:pt modelId="{62CAA9DC-0B4F-4A98-9830-53A0222441D3}">
      <dgm:prSet phldrT="[Text]"/>
      <dgm:spPr/>
      <dgm:t>
        <a:bodyPr/>
        <a:lstStyle/>
        <a:p>
          <a:r>
            <a:rPr lang="en-US" dirty="0" smtClean="0"/>
            <a:t>3</a:t>
          </a:r>
          <a:endParaRPr lang="en-US" dirty="0"/>
        </a:p>
      </dgm:t>
    </dgm:pt>
    <dgm:pt modelId="{0247F7C3-7D2A-4D5A-8C37-6D4AF6CB4095}" type="parTrans" cxnId="{D557CE61-1ED0-4E72-80BB-94428A10CF94}">
      <dgm:prSet/>
      <dgm:spPr/>
      <dgm:t>
        <a:bodyPr/>
        <a:lstStyle/>
        <a:p>
          <a:endParaRPr lang="en-US"/>
        </a:p>
      </dgm:t>
    </dgm:pt>
    <dgm:pt modelId="{4A07F461-C3E9-49EA-A003-BCC8A5B9B1CE}" type="sibTrans" cxnId="{D557CE61-1ED0-4E72-80BB-94428A10CF94}">
      <dgm:prSet/>
      <dgm:spPr/>
      <dgm:t>
        <a:bodyPr/>
        <a:lstStyle/>
        <a:p>
          <a:endParaRPr lang="en-US"/>
        </a:p>
      </dgm:t>
    </dgm:pt>
    <dgm:pt modelId="{230DAD6D-9296-462C-995A-7A232DB2D04D}">
      <dgm:prSet phldrT="[Text]"/>
      <dgm:spPr/>
      <dgm:t>
        <a:bodyPr/>
        <a:lstStyle/>
        <a:p>
          <a:r>
            <a:rPr lang="en-US" b="1" dirty="0" smtClean="0"/>
            <a:t>Develop a youth strategy that will engage youth in the JP VIP Collaborative’s work and empower them to reach out to other youth.</a:t>
          </a:r>
          <a:endParaRPr lang="en-US" b="1" dirty="0"/>
        </a:p>
      </dgm:t>
    </dgm:pt>
    <dgm:pt modelId="{CE9B34E6-4522-4AC6-9A4C-A90508135F63}" type="parTrans" cxnId="{7D616C5D-8DF4-4238-81C7-48EC82E5473C}">
      <dgm:prSet/>
      <dgm:spPr/>
      <dgm:t>
        <a:bodyPr/>
        <a:lstStyle/>
        <a:p>
          <a:endParaRPr lang="en-US"/>
        </a:p>
      </dgm:t>
    </dgm:pt>
    <dgm:pt modelId="{E4504837-F92D-42F2-BCA7-2EF9E687D7C1}" type="sibTrans" cxnId="{7D616C5D-8DF4-4238-81C7-48EC82E5473C}">
      <dgm:prSet/>
      <dgm:spPr/>
      <dgm:t>
        <a:bodyPr/>
        <a:lstStyle/>
        <a:p>
          <a:endParaRPr lang="en-US"/>
        </a:p>
      </dgm:t>
    </dgm:pt>
    <dgm:pt modelId="{6009F5F0-CAD7-4515-8F7E-E69F908A465D}" type="pres">
      <dgm:prSet presAssocID="{809F249C-484D-4C38-BBB8-72B83AEFFA36}" presName="linearFlow" presStyleCnt="0">
        <dgm:presLayoutVars>
          <dgm:dir/>
          <dgm:animLvl val="lvl"/>
          <dgm:resizeHandles val="exact"/>
        </dgm:presLayoutVars>
      </dgm:prSet>
      <dgm:spPr/>
      <dgm:t>
        <a:bodyPr/>
        <a:lstStyle/>
        <a:p>
          <a:endParaRPr lang="en-US"/>
        </a:p>
      </dgm:t>
    </dgm:pt>
    <dgm:pt modelId="{73FA3013-875E-463D-B9E4-84024EF50EDF}" type="pres">
      <dgm:prSet presAssocID="{2322263E-6E9B-4E12-A015-05033227DF15}" presName="composite" presStyleCnt="0"/>
      <dgm:spPr/>
    </dgm:pt>
    <dgm:pt modelId="{94CE6C80-318A-4A27-A8E4-BCD30DFFC28A}" type="pres">
      <dgm:prSet presAssocID="{2322263E-6E9B-4E12-A015-05033227DF15}" presName="parentText" presStyleLbl="alignNode1" presStyleIdx="0" presStyleCnt="3">
        <dgm:presLayoutVars>
          <dgm:chMax val="1"/>
          <dgm:bulletEnabled val="1"/>
        </dgm:presLayoutVars>
      </dgm:prSet>
      <dgm:spPr/>
      <dgm:t>
        <a:bodyPr/>
        <a:lstStyle/>
        <a:p>
          <a:endParaRPr lang="en-US"/>
        </a:p>
      </dgm:t>
    </dgm:pt>
    <dgm:pt modelId="{751BB174-59E8-49B8-88FC-7A8F99D951EB}" type="pres">
      <dgm:prSet presAssocID="{2322263E-6E9B-4E12-A015-05033227DF15}" presName="descendantText" presStyleLbl="alignAcc1" presStyleIdx="0" presStyleCnt="3" custLinFactNeighborX="549" custLinFactNeighborY="-122">
        <dgm:presLayoutVars>
          <dgm:bulletEnabled val="1"/>
        </dgm:presLayoutVars>
      </dgm:prSet>
      <dgm:spPr/>
      <dgm:t>
        <a:bodyPr/>
        <a:lstStyle/>
        <a:p>
          <a:endParaRPr lang="en-US"/>
        </a:p>
      </dgm:t>
    </dgm:pt>
    <dgm:pt modelId="{53AF258A-DE1B-4695-B0F1-F5DF20535074}" type="pres">
      <dgm:prSet presAssocID="{874E55BC-413A-434D-B904-06410550FA4E}" presName="sp" presStyleCnt="0"/>
      <dgm:spPr/>
    </dgm:pt>
    <dgm:pt modelId="{C90771B8-7E95-49BC-9F1B-C9A0080E0A60}" type="pres">
      <dgm:prSet presAssocID="{A40CE744-3D76-4DF4-B264-D705E4FC093E}" presName="composite" presStyleCnt="0"/>
      <dgm:spPr/>
    </dgm:pt>
    <dgm:pt modelId="{9855BBAD-86F0-47D5-A95B-9383134A33D8}" type="pres">
      <dgm:prSet presAssocID="{A40CE744-3D76-4DF4-B264-D705E4FC093E}" presName="parentText" presStyleLbl="alignNode1" presStyleIdx="1" presStyleCnt="3">
        <dgm:presLayoutVars>
          <dgm:chMax val="1"/>
          <dgm:bulletEnabled val="1"/>
        </dgm:presLayoutVars>
      </dgm:prSet>
      <dgm:spPr/>
      <dgm:t>
        <a:bodyPr/>
        <a:lstStyle/>
        <a:p>
          <a:endParaRPr lang="en-US"/>
        </a:p>
      </dgm:t>
    </dgm:pt>
    <dgm:pt modelId="{517B76E2-0E12-48A5-83FD-E4BBD0C64DBB}" type="pres">
      <dgm:prSet presAssocID="{A40CE744-3D76-4DF4-B264-D705E4FC093E}" presName="descendantText" presStyleLbl="alignAcc1" presStyleIdx="1" presStyleCnt="3">
        <dgm:presLayoutVars>
          <dgm:bulletEnabled val="1"/>
        </dgm:presLayoutVars>
      </dgm:prSet>
      <dgm:spPr/>
      <dgm:t>
        <a:bodyPr/>
        <a:lstStyle/>
        <a:p>
          <a:endParaRPr lang="en-US"/>
        </a:p>
      </dgm:t>
    </dgm:pt>
    <dgm:pt modelId="{9C2351D9-12EF-4766-85ED-C933EAB0FB28}" type="pres">
      <dgm:prSet presAssocID="{DE21B21E-D213-468F-B160-32B1230E50F7}" presName="sp" presStyleCnt="0"/>
      <dgm:spPr/>
    </dgm:pt>
    <dgm:pt modelId="{E42BAB4B-522F-4D20-A75E-4B3F47AB75E3}" type="pres">
      <dgm:prSet presAssocID="{62CAA9DC-0B4F-4A98-9830-53A0222441D3}" presName="composite" presStyleCnt="0"/>
      <dgm:spPr/>
    </dgm:pt>
    <dgm:pt modelId="{32316AC9-169B-44E2-BC3E-153E3A30CFE9}" type="pres">
      <dgm:prSet presAssocID="{62CAA9DC-0B4F-4A98-9830-53A0222441D3}" presName="parentText" presStyleLbl="alignNode1" presStyleIdx="2" presStyleCnt="3">
        <dgm:presLayoutVars>
          <dgm:chMax val="1"/>
          <dgm:bulletEnabled val="1"/>
        </dgm:presLayoutVars>
      </dgm:prSet>
      <dgm:spPr/>
      <dgm:t>
        <a:bodyPr/>
        <a:lstStyle/>
        <a:p>
          <a:endParaRPr lang="en-US"/>
        </a:p>
      </dgm:t>
    </dgm:pt>
    <dgm:pt modelId="{AF700593-6775-4086-8015-6EC151EFB778}" type="pres">
      <dgm:prSet presAssocID="{62CAA9DC-0B4F-4A98-9830-53A0222441D3}" presName="descendantText" presStyleLbl="alignAcc1" presStyleIdx="2" presStyleCnt="3">
        <dgm:presLayoutVars>
          <dgm:bulletEnabled val="1"/>
        </dgm:presLayoutVars>
      </dgm:prSet>
      <dgm:spPr/>
      <dgm:t>
        <a:bodyPr/>
        <a:lstStyle/>
        <a:p>
          <a:endParaRPr lang="en-US"/>
        </a:p>
      </dgm:t>
    </dgm:pt>
  </dgm:ptLst>
  <dgm:cxnLst>
    <dgm:cxn modelId="{F93065B6-6E53-4AB6-81CB-140F4ACEF0DE}" srcId="{809F249C-484D-4C38-BBB8-72B83AEFFA36}" destId="{A40CE744-3D76-4DF4-B264-D705E4FC093E}" srcOrd="1" destOrd="0" parTransId="{D6BBF288-8706-46A4-80EE-FF1BC50BF2F9}" sibTransId="{DE21B21E-D213-468F-B160-32B1230E50F7}"/>
    <dgm:cxn modelId="{D557CE61-1ED0-4E72-80BB-94428A10CF94}" srcId="{809F249C-484D-4C38-BBB8-72B83AEFFA36}" destId="{62CAA9DC-0B4F-4A98-9830-53A0222441D3}" srcOrd="2" destOrd="0" parTransId="{0247F7C3-7D2A-4D5A-8C37-6D4AF6CB4095}" sibTransId="{4A07F461-C3E9-49EA-A003-BCC8A5B9B1CE}"/>
    <dgm:cxn modelId="{89DA3B64-1D0D-4EFD-892F-745762664D2E}" srcId="{2322263E-6E9B-4E12-A015-05033227DF15}" destId="{E2E54357-F864-442E-A69C-87C6CA94DB6B}" srcOrd="0" destOrd="0" parTransId="{8FCC8C25-F2C8-4BAA-9FAB-44AB0D3AEE27}" sibTransId="{3EADC060-2EF5-436D-9C58-7C0867998CEF}"/>
    <dgm:cxn modelId="{2217F523-B5E8-44CF-BE67-618E3D01ED4A}" type="presOf" srcId="{A40CE744-3D76-4DF4-B264-D705E4FC093E}" destId="{9855BBAD-86F0-47D5-A95B-9383134A33D8}" srcOrd="0" destOrd="0" presId="urn:microsoft.com/office/officeart/2005/8/layout/chevron2"/>
    <dgm:cxn modelId="{B9D53308-548C-4517-A7D5-9322AD6230A5}" srcId="{A40CE744-3D76-4DF4-B264-D705E4FC093E}" destId="{91C8311C-095E-48DB-A8DC-617583362D1F}" srcOrd="0" destOrd="0" parTransId="{475F9A3D-E367-49AC-B68D-6BB22BDB1CEE}" sibTransId="{1AAFC18C-B93B-4903-82A9-8FE4199AF950}"/>
    <dgm:cxn modelId="{3578BD84-ADB1-442A-8542-43FBA5C11351}" srcId="{809F249C-484D-4C38-BBB8-72B83AEFFA36}" destId="{2322263E-6E9B-4E12-A015-05033227DF15}" srcOrd="0" destOrd="0" parTransId="{E0081A89-6C21-46FC-B0A6-969A7EB7DDF0}" sibTransId="{874E55BC-413A-434D-B904-06410550FA4E}"/>
    <dgm:cxn modelId="{C824D168-EC2A-4682-963F-69FBBF64A9F4}" type="presOf" srcId="{230DAD6D-9296-462C-995A-7A232DB2D04D}" destId="{AF700593-6775-4086-8015-6EC151EFB778}" srcOrd="0" destOrd="0" presId="urn:microsoft.com/office/officeart/2005/8/layout/chevron2"/>
    <dgm:cxn modelId="{121AB894-6E3D-498B-81AA-DCD31C7E18DA}" type="presOf" srcId="{91C8311C-095E-48DB-A8DC-617583362D1F}" destId="{517B76E2-0E12-48A5-83FD-E4BBD0C64DBB}" srcOrd="0" destOrd="0" presId="urn:microsoft.com/office/officeart/2005/8/layout/chevron2"/>
    <dgm:cxn modelId="{ECF19FC8-6DE8-43FF-ABD4-8C5C9C05666A}" type="presOf" srcId="{E2E54357-F864-442E-A69C-87C6CA94DB6B}" destId="{751BB174-59E8-49B8-88FC-7A8F99D951EB}" srcOrd="0" destOrd="0" presId="urn:microsoft.com/office/officeart/2005/8/layout/chevron2"/>
    <dgm:cxn modelId="{7D616C5D-8DF4-4238-81C7-48EC82E5473C}" srcId="{62CAA9DC-0B4F-4A98-9830-53A0222441D3}" destId="{230DAD6D-9296-462C-995A-7A232DB2D04D}" srcOrd="0" destOrd="0" parTransId="{CE9B34E6-4522-4AC6-9A4C-A90508135F63}" sibTransId="{E4504837-F92D-42F2-BCA7-2EF9E687D7C1}"/>
    <dgm:cxn modelId="{3B916D99-8C48-46B5-B64A-875BF96162AA}" type="presOf" srcId="{62CAA9DC-0B4F-4A98-9830-53A0222441D3}" destId="{32316AC9-169B-44E2-BC3E-153E3A30CFE9}" srcOrd="0" destOrd="0" presId="urn:microsoft.com/office/officeart/2005/8/layout/chevron2"/>
    <dgm:cxn modelId="{3760BEB8-9DB6-42F1-A144-8B0B92CEEEAE}" type="presOf" srcId="{809F249C-484D-4C38-BBB8-72B83AEFFA36}" destId="{6009F5F0-CAD7-4515-8F7E-E69F908A465D}" srcOrd="0" destOrd="0" presId="urn:microsoft.com/office/officeart/2005/8/layout/chevron2"/>
    <dgm:cxn modelId="{BB01DC36-46FC-40F9-9FB5-EBD772159874}" type="presOf" srcId="{2322263E-6E9B-4E12-A015-05033227DF15}" destId="{94CE6C80-318A-4A27-A8E4-BCD30DFFC28A}" srcOrd="0" destOrd="0" presId="urn:microsoft.com/office/officeart/2005/8/layout/chevron2"/>
    <dgm:cxn modelId="{6FDE301D-3FFE-4BEC-99D2-5EEAF2787077}" type="presParOf" srcId="{6009F5F0-CAD7-4515-8F7E-E69F908A465D}" destId="{73FA3013-875E-463D-B9E4-84024EF50EDF}" srcOrd="0" destOrd="0" presId="urn:microsoft.com/office/officeart/2005/8/layout/chevron2"/>
    <dgm:cxn modelId="{85F55274-977B-42AD-939B-AF1824AFF744}" type="presParOf" srcId="{73FA3013-875E-463D-B9E4-84024EF50EDF}" destId="{94CE6C80-318A-4A27-A8E4-BCD30DFFC28A}" srcOrd="0" destOrd="0" presId="urn:microsoft.com/office/officeart/2005/8/layout/chevron2"/>
    <dgm:cxn modelId="{E45D5779-5A25-4906-AA3B-7496FD60B027}" type="presParOf" srcId="{73FA3013-875E-463D-B9E4-84024EF50EDF}" destId="{751BB174-59E8-49B8-88FC-7A8F99D951EB}" srcOrd="1" destOrd="0" presId="urn:microsoft.com/office/officeart/2005/8/layout/chevron2"/>
    <dgm:cxn modelId="{73EBB25E-61BB-42BD-830F-2B89995108A2}" type="presParOf" srcId="{6009F5F0-CAD7-4515-8F7E-E69F908A465D}" destId="{53AF258A-DE1B-4695-B0F1-F5DF20535074}" srcOrd="1" destOrd="0" presId="urn:microsoft.com/office/officeart/2005/8/layout/chevron2"/>
    <dgm:cxn modelId="{E487A007-186B-4A71-9B4B-EB7C3764FB2C}" type="presParOf" srcId="{6009F5F0-CAD7-4515-8F7E-E69F908A465D}" destId="{C90771B8-7E95-49BC-9F1B-C9A0080E0A60}" srcOrd="2" destOrd="0" presId="urn:microsoft.com/office/officeart/2005/8/layout/chevron2"/>
    <dgm:cxn modelId="{E12356B0-1432-4230-B7A7-9693570B0907}" type="presParOf" srcId="{C90771B8-7E95-49BC-9F1B-C9A0080E0A60}" destId="{9855BBAD-86F0-47D5-A95B-9383134A33D8}" srcOrd="0" destOrd="0" presId="urn:microsoft.com/office/officeart/2005/8/layout/chevron2"/>
    <dgm:cxn modelId="{B60750D1-C3CE-4FA1-8724-79E3625A5574}" type="presParOf" srcId="{C90771B8-7E95-49BC-9F1B-C9A0080E0A60}" destId="{517B76E2-0E12-48A5-83FD-E4BBD0C64DBB}" srcOrd="1" destOrd="0" presId="urn:microsoft.com/office/officeart/2005/8/layout/chevron2"/>
    <dgm:cxn modelId="{BF219D94-3DC3-4393-B163-07532EBE7C6F}" type="presParOf" srcId="{6009F5F0-CAD7-4515-8F7E-E69F908A465D}" destId="{9C2351D9-12EF-4766-85ED-C933EAB0FB28}" srcOrd="3" destOrd="0" presId="urn:microsoft.com/office/officeart/2005/8/layout/chevron2"/>
    <dgm:cxn modelId="{8487CBF5-D42F-4626-A698-C6179CD35D93}" type="presParOf" srcId="{6009F5F0-CAD7-4515-8F7E-E69F908A465D}" destId="{E42BAB4B-522F-4D20-A75E-4B3F47AB75E3}" srcOrd="4" destOrd="0" presId="urn:microsoft.com/office/officeart/2005/8/layout/chevron2"/>
    <dgm:cxn modelId="{93C0C55B-DF3B-44CC-A414-98FC64209586}" type="presParOf" srcId="{E42BAB4B-522F-4D20-A75E-4B3F47AB75E3}" destId="{32316AC9-169B-44E2-BC3E-153E3A30CFE9}" srcOrd="0" destOrd="0" presId="urn:microsoft.com/office/officeart/2005/8/layout/chevron2"/>
    <dgm:cxn modelId="{8E15945F-D3EA-4D45-888D-93C6FAAAAAB7}" type="presParOf" srcId="{E42BAB4B-522F-4D20-A75E-4B3F47AB75E3}" destId="{AF700593-6775-4086-8015-6EC151EFB778}"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21BBA68E-B56E-42EC-B046-A1070C8E3430}" type="datetimeFigureOut">
              <a:rPr lang="en-US"/>
              <a:pPr>
                <a:defRPr/>
              </a:pPr>
              <a:t>6/17/2011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46AECE0-D79A-4892-BFA1-D85BC0920A1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830" tIns="46415" rIns="92830" bIns="46415"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2830" tIns="46415" rIns="92830" bIns="46415" rtlCol="0"/>
          <a:lstStyle>
            <a:lvl1pPr algn="r">
              <a:defRPr sz="1200">
                <a:latin typeface="Arial" charset="0"/>
                <a:cs typeface="+mn-cs"/>
              </a:defRPr>
            </a:lvl1pPr>
          </a:lstStyle>
          <a:p>
            <a:pPr>
              <a:defRPr/>
            </a:pPr>
            <a:fld id="{57BA3F51-1583-4339-9E79-70276B478DD9}" type="datetimeFigureOut">
              <a:rPr lang="en-US"/>
              <a:pPr>
                <a:defRPr/>
              </a:pPr>
              <a:t>6/17/2011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2830" tIns="46415" rIns="92830" bIns="46415"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2830" tIns="46415" rIns="92830" bIns="46415" rtlCol="0" anchor="b"/>
          <a:lstStyle>
            <a:lvl1pPr algn="r">
              <a:defRPr sz="1200">
                <a:latin typeface="Arial" charset="0"/>
                <a:cs typeface="+mn-cs"/>
              </a:defRPr>
            </a:lvl1pPr>
          </a:lstStyle>
          <a:p>
            <a:pPr>
              <a:defRPr/>
            </a:pPr>
            <a:fld id="{457B3577-F1FC-4692-99FD-9215C98C5D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defRPr/>
            </a:pPr>
            <a:fld id="{31670DAD-8C5C-4C58-ADD2-87ED65A92047}" type="slidenum">
              <a:rPr lang="en-US" smtClean="0"/>
              <a:pPr eaLnBrk="1" hangingPunct="1">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F3FA09-1751-4E14-A4F5-1ECA367D151B}" type="slidenum">
              <a:rPr lang="en-US" smtClean="0"/>
              <a:pPr eaLnBrk="1" hangingPunct="1">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3556"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6ADDA43-BD22-4193-AD0B-933BEF141530}" type="slidenum">
              <a:rPr lang="en-US" smtClean="0"/>
              <a:pPr eaLnBrk="1" hangingPunct="1">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4580" name="Slide Number Placeholder 3"/>
          <p:cNvSpPr>
            <a:spLocks noGrp="1"/>
          </p:cNvSpPr>
          <p:nvPr>
            <p:ph type="sldNum" sz="quarter" idx="5"/>
          </p:nvPr>
        </p:nvSpPr>
        <p:spPr bwMode="auto">
          <a:extLst>
            <a:ext uri="{909E8E84-426E-40DD-AFC4-6F175D3DCCD1}"/>
            <a:ext uri="{91240B29-F687-4F45-9708-019B960494DF}"/>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3BBAC1B-6FD0-4AF0-8B40-34136E604406}" type="slidenum">
              <a:rPr lang="en-US" smtClean="0"/>
              <a:pPr eaLnBrk="1" hangingPunct="1">
                <a:defRPr/>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6C88DC2-0B7E-4A9D-8267-C43ABC2D7857}"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1C8E46-0109-4AB1-A617-B4488F1D8A85}"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42538A-0971-4F31-8346-DC1AD65B1F27}"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CA71E2-2D3F-44AB-88D8-768FABC920D9}"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DB7820-C1ED-4E3D-A1F6-0D1B8718B3FA}"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464DBF-4410-4F2A-A819-FB304E0DDFBD}"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74E4C89-FC74-4E67-B74F-140C6D2D1632}"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1DA5E4D-B583-4D7E-B4B5-5389ECCF8AE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C1FFA9-5308-4460-95D6-4C225D29E87F}" type="slidenum">
              <a:rPr lang="en-US"/>
              <a:pPr>
                <a:defRPr/>
              </a:pPr>
              <a:t>25</a:t>
            </a:fld>
            <a:endParaRPr lang="en-US"/>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2B75DA-F554-4F64-90B4-125FCF5BBBB2}" type="slidenum">
              <a:rPr lang="en-US"/>
              <a:pPr>
                <a:defRPr/>
              </a:pPr>
              <a:t>26</a:t>
            </a:fld>
            <a:endParaRPr lang="en-US"/>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A1EF50-62BA-4AFD-9171-6B7EE20DE6A6}" type="slidenum">
              <a:rPr lang="en-US"/>
              <a:pPr>
                <a:defRPr/>
              </a:pPr>
              <a:t>27</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7F22F9-88BF-4E2D-B190-134D90F7582C}" type="slidenum">
              <a:rPr lang="en-US"/>
              <a:pPr>
                <a:defRPr/>
              </a:pPr>
              <a:t>28</a:t>
            </a:fld>
            <a:endParaRPr lang="en-US"/>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F129F1-F86B-4527-A940-EF75306A1652}" type="slidenum">
              <a:rPr lang="en-US" smtClean="0"/>
              <a:pPr>
                <a:defRPr/>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76DAD6-347B-47BA-9981-624E727FB789}" type="slidenum">
              <a:rPr lang="en-US" smtClean="0"/>
              <a:pPr>
                <a:defRPr/>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2B7AF8-93C1-48FD-B54C-8BB51895BD8C}" type="slidenum">
              <a:rPr lang="en-US"/>
              <a:pPr>
                <a:defRPr/>
              </a:pPr>
              <a:t>31</a:t>
            </a:fld>
            <a:endParaRPr lang="en-US"/>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xfrm>
            <a:off x="914400" y="4414838"/>
            <a:ext cx="5029200" cy="4184650"/>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8D8479-4D2A-4B2E-A51F-58B64D8EC15F}" type="slidenum">
              <a:rPr lang="en-US" smtClean="0"/>
              <a:pPr>
                <a:defRPr/>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203CECF-AAB0-428D-8732-7B7DF1BC674D}" type="slidenum">
              <a:rPr lang="en-US" smtClean="0"/>
              <a:pPr>
                <a:defRPr/>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3F2AAA2-E65F-4D89-9C0A-4F9F52B53F18}"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673F815-2F07-4F92-8628-4F0FECBCEF4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9AEE99F-6CF7-46F6-B57A-EF992FD0966A}" type="slidenum">
              <a:rPr lang="en-US" smtClean="0"/>
              <a:pPr>
                <a:defRPr/>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C53F67-2593-4372-8FAB-99DA238D6AE8}" type="slidenum">
              <a:rPr lang="en-US" smtClean="0"/>
              <a:pPr>
                <a:defRPr/>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9CE4B3A-27FF-4825-9412-D2F29104C40C}" type="slidenum">
              <a:rPr lang="en-US"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1970E4C-CADA-4324-BB81-C10AADF54228}" type="slidenum">
              <a:rPr lang="en-US"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C6A3E3-CB25-4D7F-B91D-34A1E2E4F653}" type="slidenum">
              <a:rPr lang="en-US" smtClean="0"/>
              <a:pPr>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18B9C5-3FFE-4F8F-9418-2C8BCA2B6CDB}"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D28452-4504-43D0-B3A9-D0CA8D64134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F494C53-FBC8-41D6-8D06-2CC27EEDAFE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E76E5B-8DDE-46FD-9E9A-569D3EC5F83F}"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FE3DCB-26E0-4D11-946B-AFC8B0B1159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536E28-9B07-4309-9B3D-9E7F464A24C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F97F199-713A-4C92-B888-9F3417F41DB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7" name="Freeform 18"/>
            <p:cNvSpPr>
              <a:spLocks/>
            </p:cNvSpPr>
            <p:nvPr/>
          </p:nvSpPr>
          <p:spPr bwMode="hidden">
            <a:xfrm>
              <a:off x="-308538" y="4319027"/>
              <a:ext cx="8280254" cy="1208092"/>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8" name="Freeform 22"/>
            <p:cNvSpPr>
              <a:spLocks/>
            </p:cNvSpPr>
            <p:nvPr/>
          </p:nvSpPr>
          <p:spPr bwMode="hidden">
            <a:xfrm>
              <a:off x="4014" y="4334834"/>
              <a:ext cx="8164231" cy="1101960"/>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p:nvSpPr>
            <p:cNvPr id="9" name="Freeform 26"/>
            <p:cNvSpPr>
              <a:spLocks/>
            </p:cNvSpPr>
            <p:nvPr/>
          </p:nvSpPr>
          <p:spPr bwMode="hidden">
            <a:xfrm>
              <a:off x="4157164" y="4316769"/>
              <a:ext cx="4939265" cy="925827"/>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defRPr/>
              </a:pPr>
              <a:endParaRPr lang="en-US">
                <a:latin typeface="Arial" pitchFamily="34" charset="0"/>
                <a:cs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C10C7120-C09B-4A21-B563-9C91AD925810}" type="datetime1">
              <a:rPr lang="en-US"/>
              <a:pPr>
                <a:defRPr/>
              </a:pPr>
              <a:t>6/17/2011</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D038A1FD-1D5F-43B8-BE2F-76AC262B910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D58CCB-6C18-4D55-84E0-B426A65FDCA6}" type="datetime1">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CE5E8F-343B-4BC3-8354-0F79C0DB7C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7" name="Freeform 18"/>
            <p:cNvSpPr>
              <a:spLocks/>
            </p:cNvSpPr>
            <p:nvPr/>
          </p:nvSpPr>
          <p:spPr bwMode="hidden">
            <a:xfrm>
              <a:off x="-308538" y="4318998"/>
              <a:ext cx="8280254" cy="1208906"/>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8" name="Freeform 22"/>
            <p:cNvSpPr>
              <a:spLocks/>
            </p:cNvSpPr>
            <p:nvPr/>
          </p:nvSpPr>
          <p:spPr bwMode="hidden">
            <a:xfrm>
              <a:off x="4014" y="4334786"/>
              <a:ext cx="8164231" cy="1102902"/>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p:nvSpPr>
            <p:cNvPr id="9" name="Freeform 26"/>
            <p:cNvSpPr>
              <a:spLocks/>
            </p:cNvSpPr>
            <p:nvPr/>
          </p:nvSpPr>
          <p:spPr bwMode="hidden">
            <a:xfrm>
              <a:off x="4157164" y="4316742"/>
              <a:ext cx="4939265" cy="926979"/>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useBgFill="1">
          <p:nvSpPr>
            <p:cNvPr id="10" name="Freeform 25"/>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defRPr/>
              </a:pPr>
              <a:endParaRPr lang="en-US">
                <a:latin typeface="Arial" pitchFamily="34" charset="0"/>
                <a:cs typeface="Arial"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15D6BB03-8912-4282-9258-2FA02608B75F}" type="datetime1">
              <a:rPr lang="en-US"/>
              <a:pPr>
                <a:defRPr/>
              </a:pPr>
              <a:t>6/17/2011</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FA9D113F-80CA-4981-AFBA-B234042ED7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719263"/>
            <a:ext cx="8229600" cy="4411662"/>
          </a:xfrm>
          <a:prstGeom prst="rect">
            <a:avLst/>
          </a:prstGeom>
        </p:spPr>
        <p:txBody>
          <a:bodyPr rtlCol="0">
            <a:normAutofit/>
          </a:bodyPr>
          <a:lstStyle/>
          <a:p>
            <a:pPr lvl="0"/>
            <a:endParaRPr lang="en-US" noProof="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EB9FB3A3-F5C5-469B-8AEE-B71EE613E1DA}"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2BF2FDFB-1956-4897-97C4-244FCEC185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A4843F7-8147-463D-8AA6-E7D2002ABA69}" type="datetime1">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3F38A5-4CCA-410A-8B78-96AF6D842FF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D8295653-398B-4978-9FBB-82C57191EDE9}" type="datetime1">
              <a:rPr lang="en-US"/>
              <a:pPr>
                <a:defRPr/>
              </a:pPr>
              <a:t>6/17/2011</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5967B89A-FDCF-428F-9F8C-B97A9D0F3B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F841941E-BAE7-4496-A9A8-327169FC4D26}" type="datetime1">
              <a:rPr lang="en-US"/>
              <a:pPr>
                <a:defRPr/>
              </a:pPr>
              <a:t>6/17/2011</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4C34CBB8-5678-4E69-A4E3-546B53EAA8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050752E-ABBF-43D3-9E16-45AAA4B8385B}" type="datetime1">
              <a:rPr lang="en-US"/>
              <a:pPr>
                <a:defRPr/>
              </a:pPr>
              <a:t>6/17/2011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55DC46-AE01-4EED-A906-9E3473E8BD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D3D4A0-F27D-4DF0-B06A-562154FD9208}" type="datetime1">
              <a:rPr lang="en-US"/>
              <a:pPr>
                <a:defRPr/>
              </a:pPr>
              <a:t>6/17/2011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A69A108-5023-4A37-9E0F-4A1BE7B847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5" name="Freeform 18"/>
            <p:cNvSpPr>
              <a:spLocks/>
            </p:cNvSpPr>
            <p:nvPr/>
          </p:nvSpPr>
          <p:spPr bwMode="hidden">
            <a:xfrm>
              <a:off x="-308667" y="4319028"/>
              <a:ext cx="8279020" cy="1208091"/>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6" name="Freeform 22"/>
            <p:cNvSpPr>
              <a:spLocks/>
            </p:cNvSpPr>
            <p:nvPr/>
          </p:nvSpPr>
          <p:spPr bwMode="hidden">
            <a:xfrm>
              <a:off x="4286" y="4334834"/>
              <a:ext cx="8165219" cy="1101960"/>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p:nvSpPr>
            <p:cNvPr id="7" name="Freeform 26"/>
            <p:cNvSpPr>
              <a:spLocks/>
            </p:cNvSpPr>
            <p:nvPr/>
          </p:nvSpPr>
          <p:spPr bwMode="hidden">
            <a:xfrm>
              <a:off x="4155651" y="4316769"/>
              <a:ext cx="4940859" cy="925827"/>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useBgFill="1">
          <p:nvSpPr>
            <p:cNvPr id="8" name="Freeform 25"/>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defRPr/>
              </a:pPr>
              <a:endParaRPr lang="en-US">
                <a:latin typeface="Arial" pitchFamily="34" charset="0"/>
                <a:cs typeface="Arial" pitchFamily="34" charset="0"/>
              </a:endParaRPr>
            </a:p>
          </p:txBody>
        </p:sp>
      </p:grpSp>
      <p:sp>
        <p:nvSpPr>
          <p:cNvPr id="9" name="Date Placeholder 1"/>
          <p:cNvSpPr>
            <a:spLocks noGrp="1"/>
          </p:cNvSpPr>
          <p:nvPr>
            <p:ph type="dt" sz="half" idx="10"/>
          </p:nvPr>
        </p:nvSpPr>
        <p:spPr/>
        <p:txBody>
          <a:bodyPr/>
          <a:lstStyle>
            <a:lvl1pPr>
              <a:defRPr/>
            </a:lvl1pPr>
          </a:lstStyle>
          <a:p>
            <a:pPr>
              <a:defRPr/>
            </a:pPr>
            <a:fld id="{3E769802-B71D-4718-9726-634C81A1A68E}" type="datetime1">
              <a:rPr lang="en-US"/>
              <a:pPr>
                <a:defRPr/>
              </a:pPr>
              <a:t>6/17/2011</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3797989F-CCD7-467E-A48E-C2C35856F9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8" name="Freeform 18"/>
            <p:cNvSpPr>
              <a:spLocks/>
            </p:cNvSpPr>
            <p:nvPr/>
          </p:nvSpPr>
          <p:spPr bwMode="hidden">
            <a:xfrm>
              <a:off x="-308538" y="4318998"/>
              <a:ext cx="8280254" cy="1208906"/>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9" name="Freeform 22"/>
            <p:cNvSpPr>
              <a:spLocks/>
            </p:cNvSpPr>
            <p:nvPr/>
          </p:nvSpPr>
          <p:spPr bwMode="hidden">
            <a:xfrm>
              <a:off x="4014" y="4334786"/>
              <a:ext cx="8164231" cy="1102902"/>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p:nvSpPr>
            <p:cNvPr id="10" name="Freeform 26"/>
            <p:cNvSpPr>
              <a:spLocks/>
            </p:cNvSpPr>
            <p:nvPr/>
          </p:nvSpPr>
          <p:spPr bwMode="hidden">
            <a:xfrm>
              <a:off x="4157164" y="4316742"/>
              <a:ext cx="4939265" cy="926979"/>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useBgFill="1">
          <p:nvSpPr>
            <p:cNvPr id="11" name="Freeform 25"/>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defRPr/>
              </a:pPr>
              <a:endParaRPr lang="en-US">
                <a:latin typeface="Arial" pitchFamily="34" charset="0"/>
                <a:cs typeface="Arial"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03570145-851F-4941-B88A-FD5CD1806FE0}" type="datetime1">
              <a:rPr lang="en-US"/>
              <a:pPr>
                <a:defRPr/>
              </a:pPr>
              <a:t>6/17/2011</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FC523B08-DF2F-4DB9-9796-43CC04610E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8" name="Freeform 18"/>
            <p:cNvSpPr>
              <a:spLocks/>
            </p:cNvSpPr>
            <p:nvPr/>
          </p:nvSpPr>
          <p:spPr bwMode="hidden">
            <a:xfrm>
              <a:off x="-308538" y="4319027"/>
              <a:ext cx="8280254" cy="1208092"/>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9" name="Freeform 22"/>
            <p:cNvSpPr>
              <a:spLocks/>
            </p:cNvSpPr>
            <p:nvPr/>
          </p:nvSpPr>
          <p:spPr bwMode="hidden">
            <a:xfrm>
              <a:off x="4014" y="4334834"/>
              <a:ext cx="8164231" cy="1101960"/>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p:nvSpPr>
            <p:cNvPr id="10" name="Freeform 26"/>
            <p:cNvSpPr>
              <a:spLocks/>
            </p:cNvSpPr>
            <p:nvPr/>
          </p:nvSpPr>
          <p:spPr bwMode="hidden">
            <a:xfrm>
              <a:off x="4157164" y="4316769"/>
              <a:ext cx="4939265" cy="925827"/>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useBgFill="1">
          <p:nvSpPr>
            <p:cNvPr id="11" name="Freeform 2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defRPr/>
              </a:pPr>
              <a:endParaRPr lang="en-US">
                <a:latin typeface="Arial" pitchFamily="34" charset="0"/>
                <a:cs typeface="Arial"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F5820CA0-78EE-4A52-81BC-34929A41F59B}" type="datetime1">
              <a:rPr lang="en-US"/>
              <a:pPr>
                <a:defRPr/>
              </a:pPr>
              <a:t>6/17/2011</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4463169B-3BAB-44D1-BF9C-1548C998A9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1034" name="Freeform 18"/>
            <p:cNvSpPr>
              <a:spLocks/>
            </p:cNvSpPr>
            <p:nvPr/>
          </p:nvSpPr>
          <p:spPr bwMode="hidden">
            <a:xfrm>
              <a:off x="-308667" y="4319028"/>
              <a:ext cx="8279020" cy="1208091"/>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extLst>
          </p:spPr>
          <p:txBody>
            <a:bodyPr/>
            <a:lstStyle/>
            <a:p>
              <a:pPr>
                <a:defRPr/>
              </a:pPr>
              <a:endParaRPr lang="en-US">
                <a:latin typeface="Arial" pitchFamily="34" charset="0"/>
                <a:cs typeface="Arial" pitchFamily="34" charset="0"/>
              </a:endParaRPr>
            </a:p>
          </p:txBody>
        </p:sp>
        <p:sp>
          <p:nvSpPr>
            <p:cNvPr id="1035" name="Freeform 22"/>
            <p:cNvSpPr>
              <a:spLocks/>
            </p:cNvSpPr>
            <p:nvPr/>
          </p:nvSpPr>
          <p:spPr bwMode="hidden">
            <a:xfrm>
              <a:off x="4286" y="4334834"/>
              <a:ext cx="8165219" cy="1101960"/>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p:nvSpPr>
            <p:cNvPr id="1036" name="Freeform 26"/>
            <p:cNvSpPr>
              <a:spLocks/>
            </p:cNvSpPr>
            <p:nvPr/>
          </p:nvSpPr>
          <p:spPr bwMode="hidden">
            <a:xfrm>
              <a:off x="4155651" y="4316769"/>
              <a:ext cx="4940859" cy="925827"/>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extLst>
          </p:spPr>
          <p:txBody>
            <a:bodyPr/>
            <a:lstStyle/>
            <a:p>
              <a:pPr>
                <a:defRPr/>
              </a:pPr>
              <a:endParaRPr lang="en-US">
                <a:latin typeface="Arial" pitchFamily="34" charset="0"/>
                <a:cs typeface="Arial" pitchFamily="34" charset="0"/>
              </a:endParaRPr>
            </a:p>
          </p:txBody>
        </p:sp>
        <p:sp useBgFill="1">
          <p:nvSpPr>
            <p:cNvPr id="1037"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extLst>
          </p:spPr>
          <p:txBody>
            <a:bodyPr/>
            <a:lstStyle/>
            <a:p>
              <a:pPr>
                <a:defRPr/>
              </a:pPr>
              <a:endParaRPr lang="en-US">
                <a:latin typeface="Arial" pitchFamily="34" charset="0"/>
                <a:cs typeface="Arial"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latin typeface="Arial" charset="0"/>
                <a:cs typeface="Arial" charset="0"/>
              </a:defRPr>
            </a:lvl1pPr>
          </a:lstStyle>
          <a:p>
            <a:pPr>
              <a:defRPr/>
            </a:pPr>
            <a:fld id="{525B873B-F6CE-487E-9840-D5132F6D7637}" type="datetime1">
              <a:rPr lang="en-US"/>
              <a:pPr>
                <a:defRPr/>
              </a:pPr>
              <a:t>6/17/2011</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latin typeface="Arial" charset="0"/>
                <a:cs typeface="Arial" charset="0"/>
              </a:defRPr>
            </a:lvl1pPr>
          </a:lstStyle>
          <a:p>
            <a:pPr>
              <a:defRPr/>
            </a:pPr>
            <a:fld id="{8CA6677B-FAD8-40F7-9D1D-10D6191C3C62}"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7" r:id="rId3"/>
    <p:sldLayoutId id="2147483674" r:id="rId4"/>
    <p:sldLayoutId id="2147483673" r:id="rId5"/>
    <p:sldLayoutId id="2147483672" r:id="rId6"/>
    <p:sldLayoutId id="2147483678" r:id="rId7"/>
    <p:sldLayoutId id="2147483679" r:id="rId8"/>
    <p:sldLayoutId id="2147483680" r:id="rId9"/>
    <p:sldLayoutId id="2147483671" r:id="rId10"/>
    <p:sldLayoutId id="2147483681" r:id="rId11"/>
    <p:sldLayoutId id="2147483682" r:id="rId12"/>
    <p:sldLayoutId id="2147483683" r:id="rId13"/>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228600" y="304800"/>
            <a:ext cx="8610600" cy="2124075"/>
          </a:xfrm>
          <a:prstGeom prst="rect">
            <a:avLst/>
          </a:prstGeom>
          <a:noFill/>
          <a:ln w="9525">
            <a:noFill/>
            <a:miter lim="800000"/>
            <a:headEnd/>
            <a:tailEnd/>
          </a:ln>
        </p:spPr>
        <p:txBody>
          <a:bodyPr>
            <a:spAutoFit/>
          </a:bodyPr>
          <a:lstStyle/>
          <a:p>
            <a:pPr algn="ctr"/>
            <a:r>
              <a:rPr lang="en-US" sz="4400" b="1">
                <a:solidFill>
                  <a:schemeClr val="bg1"/>
                </a:solidFill>
                <a:latin typeface="Broadway" pitchFamily="82" charset="0"/>
              </a:rPr>
              <a:t>Jamaica Plain Violence Intervention and Prevention Collaborative</a:t>
            </a:r>
          </a:p>
        </p:txBody>
      </p:sp>
      <p:sp>
        <p:nvSpPr>
          <p:cNvPr id="17410" name="TextBox 1"/>
          <p:cNvSpPr txBox="1">
            <a:spLocks noChangeArrowheads="1"/>
          </p:cNvSpPr>
          <p:nvPr/>
        </p:nvSpPr>
        <p:spPr bwMode="auto">
          <a:xfrm>
            <a:off x="228600" y="6073775"/>
            <a:ext cx="8686800" cy="708025"/>
          </a:xfrm>
          <a:prstGeom prst="rect">
            <a:avLst/>
          </a:prstGeom>
          <a:noFill/>
          <a:ln w="9525">
            <a:noFill/>
            <a:miter lim="800000"/>
            <a:headEnd/>
            <a:tailEnd/>
          </a:ln>
        </p:spPr>
        <p:txBody>
          <a:bodyPr>
            <a:spAutoFit/>
          </a:bodyPr>
          <a:lstStyle/>
          <a:p>
            <a:pPr algn="ctr"/>
            <a:r>
              <a:rPr lang="en-US" sz="2000" b="1">
                <a:solidFill>
                  <a:srgbClr val="2074FC"/>
                </a:solidFill>
                <a:latin typeface="Century Gothic" pitchFamily="34" charset="0"/>
              </a:rPr>
              <a:t>MassHousing’s Annual Community Services Conference</a:t>
            </a:r>
          </a:p>
          <a:p>
            <a:pPr algn="ctr"/>
            <a:r>
              <a:rPr lang="en-US" sz="2000" b="1">
                <a:solidFill>
                  <a:srgbClr val="2074FC"/>
                </a:solidFill>
                <a:latin typeface="Century Gothic" pitchFamily="34" charset="0"/>
              </a:rPr>
              <a:t>10 June 2011</a:t>
            </a:r>
            <a:endParaRPr lang="en-US" sz="2000">
              <a:solidFill>
                <a:srgbClr val="2074FC"/>
              </a:solidFill>
              <a:latin typeface="Century Gothic" pitchFamily="34" charset="0"/>
            </a:endParaRPr>
          </a:p>
        </p:txBody>
      </p:sp>
      <p:pic>
        <p:nvPicPr>
          <p:cNvPr id="17411" name="Picture 3"/>
          <p:cNvPicPr>
            <a:picLocks noChangeAspect="1"/>
          </p:cNvPicPr>
          <p:nvPr/>
        </p:nvPicPr>
        <p:blipFill>
          <a:blip r:embed="rId3"/>
          <a:srcRect/>
          <a:stretch>
            <a:fillRect/>
          </a:stretch>
        </p:blipFill>
        <p:spPr bwMode="auto">
          <a:xfrm>
            <a:off x="2813050" y="2590800"/>
            <a:ext cx="35179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Grp="1" noChangeArrowheads="1"/>
          </p:cNvSpPr>
          <p:nvPr>
            <p:ph idx="1"/>
          </p:nvPr>
        </p:nvSpPr>
        <p:spPr>
          <a:xfrm>
            <a:off x="533400" y="1981200"/>
            <a:ext cx="8229600" cy="4648200"/>
          </a:xfrm>
        </p:spPr>
        <p:txBody>
          <a:bodyPr rtlCol="0">
            <a:normAutofit lnSpcReduction="10000"/>
          </a:bodyPr>
          <a:lstStyle/>
          <a:p>
            <a:pPr marL="274320" indent="-274320" eaLnBrk="1" fontAlgn="auto" hangingPunct="1">
              <a:lnSpc>
                <a:spcPct val="80000"/>
              </a:lnSpc>
              <a:spcAft>
                <a:spcPts val="0"/>
              </a:spcAft>
              <a:buFont typeface="Wingdings" pitchFamily="2" charset="2"/>
              <a:buNone/>
              <a:defRPr/>
            </a:pPr>
            <a:endParaRPr lang="en-US" sz="1400" dirty="0"/>
          </a:p>
          <a:p>
            <a:pPr marL="274320" indent="-274320" eaLnBrk="1" fontAlgn="auto" hangingPunct="1">
              <a:lnSpc>
                <a:spcPct val="80000"/>
              </a:lnSpc>
              <a:spcAft>
                <a:spcPts val="0"/>
              </a:spcAft>
              <a:defRPr/>
            </a:pPr>
            <a:r>
              <a:rPr lang="en-US" sz="1800" dirty="0">
                <a:solidFill>
                  <a:srgbClr val="2074FC"/>
                </a:solidFill>
                <a:latin typeface="Century Gothic" pitchFamily="34" charset="0"/>
              </a:rPr>
              <a:t>The Trauma Response </a:t>
            </a:r>
            <a:r>
              <a:rPr lang="en-US" sz="1800" dirty="0" smtClean="0">
                <a:solidFill>
                  <a:srgbClr val="2074FC"/>
                </a:solidFill>
                <a:latin typeface="Century Gothic" pitchFamily="34" charset="0"/>
              </a:rPr>
              <a:t>Team:</a:t>
            </a:r>
            <a:endParaRPr lang="en-US" sz="1800" dirty="0">
              <a:solidFill>
                <a:srgbClr val="2074FC"/>
              </a:solidFill>
              <a:latin typeface="Century Gothic" pitchFamily="34" charset="0"/>
            </a:endParaRPr>
          </a:p>
          <a:p>
            <a:pPr lvl="1" indent="-274320" eaLnBrk="1" fontAlgn="auto" hangingPunct="1">
              <a:lnSpc>
                <a:spcPct val="80000"/>
              </a:lnSpc>
              <a:spcAft>
                <a:spcPts val="0"/>
              </a:spcAft>
              <a:defRPr/>
            </a:pPr>
            <a:r>
              <a:rPr lang="en-US" sz="1800" b="1" dirty="0">
                <a:solidFill>
                  <a:srgbClr val="2074FC"/>
                </a:solidFill>
                <a:latin typeface="Century Gothic" pitchFamily="34" charset="0"/>
              </a:rPr>
              <a:t>Model Program</a:t>
            </a:r>
          </a:p>
          <a:p>
            <a:pPr lvl="2" eaLnBrk="1" fontAlgn="auto" hangingPunct="1">
              <a:lnSpc>
                <a:spcPct val="80000"/>
              </a:lnSpc>
              <a:spcAft>
                <a:spcPts val="0"/>
              </a:spcAft>
              <a:defRPr/>
            </a:pPr>
            <a:r>
              <a:rPr lang="en-US" sz="1800" dirty="0">
                <a:solidFill>
                  <a:srgbClr val="2074FC"/>
                </a:solidFill>
                <a:latin typeface="Century Gothic" pitchFamily="34" charset="0"/>
              </a:rPr>
              <a:t>Was recognized as a “Model” community response to trauma by the Boston Public Health Commission and awarded a $25,000 grant to formalize the TRT’s protocol and practices </a:t>
            </a:r>
          </a:p>
          <a:p>
            <a:pPr lvl="1" indent="-274320" eaLnBrk="1" fontAlgn="auto" hangingPunct="1">
              <a:lnSpc>
                <a:spcPct val="80000"/>
              </a:lnSpc>
              <a:spcAft>
                <a:spcPts val="0"/>
              </a:spcAft>
              <a:defRPr/>
            </a:pPr>
            <a:r>
              <a:rPr lang="en-US" sz="1800" b="1" dirty="0">
                <a:solidFill>
                  <a:srgbClr val="2074FC"/>
                </a:solidFill>
                <a:latin typeface="Century Gothic" pitchFamily="34" charset="0"/>
              </a:rPr>
              <a:t>City Council hearing</a:t>
            </a:r>
          </a:p>
          <a:p>
            <a:pPr lvl="2" eaLnBrk="1" fontAlgn="auto" hangingPunct="1">
              <a:lnSpc>
                <a:spcPct val="80000"/>
              </a:lnSpc>
              <a:spcAft>
                <a:spcPts val="0"/>
              </a:spcAft>
              <a:defRPr/>
            </a:pPr>
            <a:r>
              <a:rPr lang="en-US" sz="1800" dirty="0">
                <a:solidFill>
                  <a:srgbClr val="2074FC"/>
                </a:solidFill>
                <a:latin typeface="Century Gothic" pitchFamily="34" charset="0"/>
              </a:rPr>
              <a:t>Invited to testify at a City Council </a:t>
            </a:r>
            <a:r>
              <a:rPr lang="en-US" sz="1800" dirty="0" smtClean="0">
                <a:solidFill>
                  <a:srgbClr val="2074FC"/>
                </a:solidFill>
                <a:latin typeface="Century Gothic" pitchFamily="34" charset="0"/>
              </a:rPr>
              <a:t>hearings in 2009 &amp; 2010 </a:t>
            </a:r>
            <a:r>
              <a:rPr lang="en-US" sz="1800" dirty="0">
                <a:solidFill>
                  <a:srgbClr val="2074FC"/>
                </a:solidFill>
                <a:latin typeface="Century Gothic" pitchFamily="34" charset="0"/>
              </a:rPr>
              <a:t>by councilors interested in replicating TRT work citywide.</a:t>
            </a:r>
          </a:p>
          <a:p>
            <a:pPr lvl="1" indent="-274320" eaLnBrk="1" fontAlgn="auto" hangingPunct="1">
              <a:lnSpc>
                <a:spcPct val="80000"/>
              </a:lnSpc>
              <a:spcAft>
                <a:spcPts val="0"/>
              </a:spcAft>
              <a:defRPr/>
            </a:pPr>
            <a:r>
              <a:rPr lang="en-US" sz="1800" b="1" dirty="0">
                <a:solidFill>
                  <a:srgbClr val="2074FC"/>
                </a:solidFill>
                <a:latin typeface="Century Gothic" pitchFamily="34" charset="0"/>
              </a:rPr>
              <a:t>Incident Response</a:t>
            </a:r>
          </a:p>
          <a:p>
            <a:pPr lvl="2" eaLnBrk="1" fontAlgn="auto" hangingPunct="1">
              <a:lnSpc>
                <a:spcPct val="80000"/>
              </a:lnSpc>
              <a:spcAft>
                <a:spcPts val="0"/>
              </a:spcAft>
              <a:defRPr/>
            </a:pPr>
            <a:r>
              <a:rPr lang="en-US" sz="1800" dirty="0">
                <a:solidFill>
                  <a:srgbClr val="2074FC"/>
                </a:solidFill>
                <a:latin typeface="Century Gothic" pitchFamily="34" charset="0"/>
              </a:rPr>
              <a:t>The TRT responded to </a:t>
            </a:r>
            <a:r>
              <a:rPr lang="en-US" sz="1800" dirty="0" smtClean="0">
                <a:solidFill>
                  <a:srgbClr val="2074FC"/>
                </a:solidFill>
                <a:latin typeface="Century Gothic" pitchFamily="34" charset="0"/>
              </a:rPr>
              <a:t>70 incidents</a:t>
            </a:r>
            <a:r>
              <a:rPr lang="en-US" sz="1800" dirty="0">
                <a:solidFill>
                  <a:srgbClr val="2074FC"/>
                </a:solidFill>
                <a:latin typeface="Century Gothic" pitchFamily="34" charset="0"/>
              </a:rPr>
              <a:t>, including coordination of on-site assistance to families and friends of victims in the immediate aftermath of an incident, assistance with making funeral arrangements, attending funerals, and connecting families with mental health services. </a:t>
            </a:r>
          </a:p>
          <a:p>
            <a:pPr lvl="1" indent="-274320" eaLnBrk="1" fontAlgn="auto" hangingPunct="1">
              <a:lnSpc>
                <a:spcPct val="80000"/>
              </a:lnSpc>
              <a:spcAft>
                <a:spcPts val="0"/>
              </a:spcAft>
              <a:buFont typeface="Wingdings" pitchFamily="2" charset="2"/>
              <a:buNone/>
              <a:defRPr/>
            </a:pPr>
            <a:endParaRPr lang="en-US" sz="1800" dirty="0">
              <a:solidFill>
                <a:srgbClr val="2074FC"/>
              </a:solidFill>
              <a:latin typeface="Century Gothic" pitchFamily="34" charset="0"/>
            </a:endParaRPr>
          </a:p>
          <a:p>
            <a:pPr marL="274320" indent="-274320" eaLnBrk="1" fontAlgn="auto" hangingPunct="1">
              <a:lnSpc>
                <a:spcPct val="80000"/>
              </a:lnSpc>
              <a:spcAft>
                <a:spcPts val="0"/>
              </a:spcAft>
              <a:buFont typeface="Wingdings" pitchFamily="2" charset="2"/>
              <a:buNone/>
              <a:defRPr/>
            </a:pPr>
            <a:r>
              <a:rPr lang="en-US" sz="1800" dirty="0">
                <a:solidFill>
                  <a:srgbClr val="2074FC"/>
                </a:solidFill>
                <a:latin typeface="Century Gothic" pitchFamily="34" charset="0"/>
              </a:rPr>
              <a:t>Note:  TRT expanded the focus from trauma response to include prevention and renamed the Trauma Response Team (TRT) to the Jamaica Plain Violence Intervention ad Prevention (JP VIP) Collaborative.</a:t>
            </a:r>
          </a:p>
          <a:p>
            <a:pPr marL="274320" indent="-274320" eaLnBrk="1" fontAlgn="auto" hangingPunct="1">
              <a:lnSpc>
                <a:spcPct val="80000"/>
              </a:lnSpc>
              <a:spcAft>
                <a:spcPts val="0"/>
              </a:spcAft>
              <a:buFont typeface="Wingdings" pitchFamily="2" charset="2"/>
              <a:buNone/>
              <a:defRPr/>
            </a:pPr>
            <a:endParaRPr lang="en-US" sz="1800" dirty="0"/>
          </a:p>
        </p:txBody>
      </p:sp>
      <p:sp>
        <p:nvSpPr>
          <p:cNvPr id="34818" name="Rectangle 2"/>
          <p:cNvSpPr>
            <a:spLocks noGrp="1" noChangeArrowheads="1"/>
          </p:cNvSpPr>
          <p:nvPr>
            <p:ph type="title"/>
          </p:nvPr>
        </p:nvSpPr>
        <p:spPr>
          <a:xfrm>
            <a:off x="2514600" y="457200"/>
            <a:ext cx="6172200" cy="914400"/>
          </a:xfrm>
        </p:spPr>
        <p:txBody>
          <a:bodyPr/>
          <a:lstStyle/>
          <a:p>
            <a:pPr algn="r" eaLnBrk="1" hangingPunct="1"/>
            <a:r>
              <a:rPr lang="en-US" smtClean="0">
                <a:solidFill>
                  <a:schemeClr val="bg1"/>
                </a:solidFill>
                <a:latin typeface="Broadway" pitchFamily="82" charset="0"/>
              </a:rPr>
              <a:t>Acknowledgements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762000"/>
            <a:ext cx="8229600" cy="609600"/>
          </a:xfrm>
        </p:spPr>
        <p:txBody>
          <a:bodyPr/>
          <a:lstStyle/>
          <a:p>
            <a:pPr algn="r" eaLnBrk="1" hangingPunct="1"/>
            <a:r>
              <a:rPr lang="en-US" b="1" smtClean="0">
                <a:latin typeface="Broadway" pitchFamily="82" charset="0"/>
              </a:rPr>
              <a:t>Violence Initiative Goals</a:t>
            </a:r>
          </a:p>
        </p:txBody>
      </p:sp>
      <p:sp>
        <p:nvSpPr>
          <p:cNvPr id="9219" name="Rectangle 3"/>
          <p:cNvSpPr>
            <a:spLocks noGrp="1" noChangeArrowheads="1"/>
          </p:cNvSpPr>
          <p:nvPr>
            <p:ph idx="1"/>
          </p:nvPr>
        </p:nvSpPr>
        <p:spPr>
          <a:xfrm>
            <a:off x="228600" y="2590800"/>
            <a:ext cx="8686800" cy="3124200"/>
          </a:xfrm>
        </p:spPr>
        <p:txBody>
          <a:bodyPr/>
          <a:lstStyle/>
          <a:p>
            <a:pPr marL="609600" indent="-609600" algn="ctr" eaLnBrk="1" hangingPunct="1">
              <a:lnSpc>
                <a:spcPct val="80000"/>
              </a:lnSpc>
              <a:buFontTx/>
              <a:buNone/>
              <a:defRPr/>
            </a:pPr>
            <a:r>
              <a:rPr lang="en-US" sz="2800" b="1" dirty="0" smtClean="0">
                <a:solidFill>
                  <a:srgbClr val="2074FC"/>
                </a:solidFill>
                <a:latin typeface="Century Gothic" pitchFamily="34" charset="0"/>
                <a:cs typeface="Arial" charset="0"/>
              </a:rPr>
              <a:t>Post-</a:t>
            </a:r>
            <a:r>
              <a:rPr lang="en-US" sz="2800" b="1" dirty="0" err="1" smtClean="0">
                <a:solidFill>
                  <a:srgbClr val="2074FC"/>
                </a:solidFill>
                <a:latin typeface="Century Gothic" pitchFamily="34" charset="0"/>
                <a:cs typeface="Arial" charset="0"/>
              </a:rPr>
              <a:t>vention</a:t>
            </a:r>
            <a:r>
              <a:rPr lang="en-US" sz="2800" b="1" dirty="0" smtClean="0">
                <a:solidFill>
                  <a:srgbClr val="2074FC"/>
                </a:solidFill>
                <a:latin typeface="Century Gothic" pitchFamily="34" charset="0"/>
                <a:cs typeface="Arial" charset="0"/>
              </a:rPr>
              <a:t>:  Trauma Response</a:t>
            </a:r>
          </a:p>
          <a:p>
            <a:pPr marL="0" indent="0" eaLnBrk="1" hangingPunct="1">
              <a:lnSpc>
                <a:spcPct val="80000"/>
              </a:lnSpc>
              <a:buFontTx/>
              <a:buNone/>
              <a:defRPr/>
            </a:pPr>
            <a:r>
              <a:rPr lang="en-US" sz="2800" b="1" dirty="0" smtClean="0">
                <a:solidFill>
                  <a:srgbClr val="2074FC"/>
                </a:solidFill>
                <a:latin typeface="Century Gothic" pitchFamily="34" charset="0"/>
                <a:cs typeface="Arial" charset="0"/>
              </a:rPr>
              <a:t>Goals:</a:t>
            </a:r>
          </a:p>
          <a:p>
            <a:pPr marL="0" indent="0" eaLnBrk="1" hangingPunct="1">
              <a:lnSpc>
                <a:spcPct val="80000"/>
              </a:lnSpc>
              <a:buFontTx/>
              <a:buNone/>
              <a:defRPr/>
            </a:pPr>
            <a:r>
              <a:rPr lang="en-US" dirty="0" smtClean="0">
                <a:solidFill>
                  <a:srgbClr val="2074FC"/>
                </a:solidFill>
                <a:latin typeface="Century Gothic" pitchFamily="34" charset="0"/>
                <a:cs typeface="Arial" charset="0"/>
              </a:rPr>
              <a:t>Improve community capacity to respond to violence by providing “Psychological First Aid” training</a:t>
            </a:r>
          </a:p>
          <a:p>
            <a:pPr marL="0" indent="0" eaLnBrk="1" hangingPunct="1">
              <a:lnSpc>
                <a:spcPct val="80000"/>
              </a:lnSpc>
              <a:buFontTx/>
              <a:buNone/>
              <a:defRPr/>
            </a:pPr>
            <a:endParaRPr lang="en-US" dirty="0" smtClean="0">
              <a:latin typeface="Century Gothic" pitchFamily="34" charset="0"/>
              <a:cs typeface="Arial" charset="0"/>
            </a:endParaRPr>
          </a:p>
          <a:p>
            <a:pPr marL="0" lvl="1" indent="0" eaLnBrk="1" hangingPunct="1">
              <a:buClr>
                <a:srgbClr val="31B6FD"/>
              </a:buClr>
              <a:buFont typeface="Symbol" pitchFamily="18" charset="2"/>
              <a:buNone/>
              <a:defRPr/>
            </a:pPr>
            <a:r>
              <a:rPr lang="en-US" sz="2400" dirty="0">
                <a:solidFill>
                  <a:srgbClr val="2074FC"/>
                </a:solidFill>
                <a:latin typeface="Century Gothic" pitchFamily="34" charset="0"/>
                <a:cs typeface="Arial" charset="0"/>
              </a:rPr>
              <a:t>Promote healing among families directly affected by violence by connecting them with services at local health centers and  through </a:t>
            </a:r>
            <a:r>
              <a:rPr lang="en-US" sz="2400" i="1" dirty="0">
                <a:solidFill>
                  <a:srgbClr val="2074FC"/>
                </a:solidFill>
                <a:latin typeface="Century Gothic" pitchFamily="34" charset="0"/>
                <a:cs typeface="Arial" charset="0"/>
              </a:rPr>
              <a:t>The Online </a:t>
            </a:r>
            <a:r>
              <a:rPr lang="en-US" sz="2400" i="1" dirty="0" smtClean="0">
                <a:solidFill>
                  <a:srgbClr val="2074FC"/>
                </a:solidFill>
                <a:latin typeface="Century Gothic" pitchFamily="34" charset="0"/>
                <a:cs typeface="Arial" charset="0"/>
              </a:rPr>
              <a:t>Advocate</a:t>
            </a:r>
            <a:endParaRPr lang="en-US" sz="2400" i="1" dirty="0">
              <a:solidFill>
                <a:srgbClr val="2074FC"/>
              </a:solidFill>
              <a:latin typeface="Century Gothic" pitchFamily="34" charset="0"/>
              <a:cs typeface="Arial" charset="0"/>
            </a:endParaRPr>
          </a:p>
        </p:txBody>
      </p:sp>
      <p:sp>
        <p:nvSpPr>
          <p:cNvPr id="6" name="TextBox 5"/>
          <p:cNvSpPr txBox="1"/>
          <p:nvPr/>
        </p:nvSpPr>
        <p:spPr>
          <a:xfrm>
            <a:off x="368300" y="6059269"/>
            <a:ext cx="8458200" cy="646331"/>
          </a:xfrm>
          <a:prstGeom prst="rect">
            <a:avLst/>
          </a:prstGeom>
          <a:solidFill>
            <a:schemeClr val="tx2">
              <a:lumMod val="60000"/>
              <a:lumOff val="40000"/>
            </a:schemeClr>
          </a:solidFill>
          <a:effectLst>
            <a:glow rad="228600">
              <a:schemeClr val="accent2">
                <a:satMod val="175000"/>
                <a:alpha val="40000"/>
              </a:schemeClr>
            </a:glow>
          </a:effectLst>
        </p:spPr>
        <p:txBody>
          <a:bodyPr>
            <a:spAutoFit/>
          </a:bodyPr>
          <a:lstStyle/>
          <a:p>
            <a:pPr>
              <a:defRPr/>
            </a:pPr>
            <a:r>
              <a:rPr lang="en-US" b="1" dirty="0">
                <a:solidFill>
                  <a:schemeClr val="bg1"/>
                </a:solidFill>
                <a:latin typeface="Century Gothic" pitchFamily="34" charset="0"/>
              </a:rPr>
              <a:t>However light-hearted you try to be about it, the loss of youth, and everything that goes with it, is quite a trauma.  </a:t>
            </a:r>
            <a:r>
              <a:rPr lang="en-US" sz="1200" b="1" dirty="0">
                <a:solidFill>
                  <a:schemeClr val="bg1"/>
                </a:solidFill>
                <a:latin typeface="Century Gothic" pitchFamily="34" charset="0"/>
              </a:rPr>
              <a:t>Julian Clary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2286000"/>
            <a:ext cx="8686800" cy="3352800"/>
          </a:xfrm>
        </p:spPr>
        <p:txBody>
          <a:bodyPr/>
          <a:lstStyle/>
          <a:p>
            <a:pPr marL="609600" indent="-609600" algn="ctr" eaLnBrk="1" hangingPunct="1">
              <a:lnSpc>
                <a:spcPct val="90000"/>
              </a:lnSpc>
              <a:buFontTx/>
              <a:buNone/>
              <a:defRPr/>
            </a:pPr>
            <a:r>
              <a:rPr lang="en-US" sz="2800" b="1" dirty="0" smtClean="0">
                <a:solidFill>
                  <a:srgbClr val="2074FC"/>
                </a:solidFill>
                <a:latin typeface="Century Gothic" pitchFamily="34" charset="0"/>
                <a:cs typeface="Arial" charset="0"/>
              </a:rPr>
              <a:t>Intervention</a:t>
            </a:r>
          </a:p>
          <a:p>
            <a:pPr marL="0" indent="0" eaLnBrk="1" hangingPunct="1">
              <a:lnSpc>
                <a:spcPct val="90000"/>
              </a:lnSpc>
              <a:buFontTx/>
              <a:buNone/>
              <a:defRPr/>
            </a:pPr>
            <a:r>
              <a:rPr lang="en-US" sz="2800" b="1" dirty="0" smtClean="0">
                <a:solidFill>
                  <a:srgbClr val="2074FC"/>
                </a:solidFill>
                <a:latin typeface="Century Gothic" pitchFamily="34" charset="0"/>
                <a:cs typeface="Arial" charset="0"/>
              </a:rPr>
              <a:t>Goals:</a:t>
            </a:r>
          </a:p>
          <a:p>
            <a:pPr marL="0" indent="0" eaLnBrk="1" hangingPunct="1">
              <a:lnSpc>
                <a:spcPct val="90000"/>
              </a:lnSpc>
              <a:buFontTx/>
              <a:buNone/>
              <a:defRPr/>
            </a:pPr>
            <a:r>
              <a:rPr lang="en-US" dirty="0" smtClean="0">
                <a:solidFill>
                  <a:srgbClr val="2074FC"/>
                </a:solidFill>
                <a:latin typeface="Century Gothic" pitchFamily="34" charset="0"/>
                <a:cs typeface="Arial" charset="0"/>
              </a:rPr>
              <a:t>Reduce incidents of retaliatory violence by tracking anniversaries of incidents and planning interventions that focus on healing rather than revenge</a:t>
            </a:r>
          </a:p>
          <a:p>
            <a:pPr marL="0" indent="0" eaLnBrk="1" fontAlgn="auto" hangingPunct="1">
              <a:lnSpc>
                <a:spcPct val="80000"/>
              </a:lnSpc>
              <a:spcAft>
                <a:spcPts val="0"/>
              </a:spcAft>
              <a:buClr>
                <a:srgbClr val="5BD078"/>
              </a:buClr>
              <a:buFont typeface="Symbol" pitchFamily="18" charset="2"/>
              <a:buNone/>
              <a:defRPr/>
            </a:pPr>
            <a:endParaRPr lang="en-US" dirty="0" smtClean="0">
              <a:solidFill>
                <a:srgbClr val="2074FC"/>
              </a:solidFill>
              <a:latin typeface="Century Gothic" pitchFamily="34" charset="0"/>
              <a:cs typeface="Arial" pitchFamily="34" charset="0"/>
            </a:endParaRPr>
          </a:p>
          <a:p>
            <a:pPr marL="0" indent="0" eaLnBrk="1" fontAlgn="auto" hangingPunct="1">
              <a:lnSpc>
                <a:spcPct val="80000"/>
              </a:lnSpc>
              <a:spcAft>
                <a:spcPts val="0"/>
              </a:spcAft>
              <a:buClr>
                <a:srgbClr val="5BD078"/>
              </a:buClr>
              <a:buFont typeface="Symbol" pitchFamily="18" charset="2"/>
              <a:buNone/>
              <a:defRPr/>
            </a:pPr>
            <a:r>
              <a:rPr lang="en-US" dirty="0" smtClean="0">
                <a:solidFill>
                  <a:srgbClr val="2074FC"/>
                </a:solidFill>
                <a:latin typeface="Century Gothic" pitchFamily="34" charset="0"/>
                <a:cs typeface="Arial" pitchFamily="34" charset="0"/>
              </a:rPr>
              <a:t>Reduce </a:t>
            </a:r>
            <a:r>
              <a:rPr lang="en-US" dirty="0">
                <a:solidFill>
                  <a:srgbClr val="2074FC"/>
                </a:solidFill>
                <a:latin typeface="Century Gothic" pitchFamily="34" charset="0"/>
                <a:cs typeface="Arial" pitchFamily="34" charset="0"/>
              </a:rPr>
              <a:t>the stressors that contribute to violence by connecting at-risk families with services at local health centers and through </a:t>
            </a:r>
            <a:r>
              <a:rPr lang="en-US" i="1" dirty="0">
                <a:solidFill>
                  <a:srgbClr val="2074FC"/>
                </a:solidFill>
                <a:latin typeface="Century Gothic" pitchFamily="34" charset="0"/>
                <a:cs typeface="Arial" pitchFamily="34" charset="0"/>
              </a:rPr>
              <a:t>The Online </a:t>
            </a:r>
            <a:r>
              <a:rPr lang="en-US" i="1" dirty="0" smtClean="0">
                <a:solidFill>
                  <a:srgbClr val="2074FC"/>
                </a:solidFill>
                <a:latin typeface="Century Gothic" pitchFamily="34" charset="0"/>
                <a:cs typeface="Arial" pitchFamily="34" charset="0"/>
              </a:rPr>
              <a:t>Advocate</a:t>
            </a:r>
            <a:endParaRPr lang="en-US" i="1" dirty="0">
              <a:solidFill>
                <a:srgbClr val="2074FC"/>
              </a:solidFill>
              <a:latin typeface="Century Gothic" pitchFamily="34" charset="0"/>
              <a:cs typeface="Arial" pitchFamily="34" charset="0"/>
            </a:endParaRPr>
          </a:p>
        </p:txBody>
      </p:sp>
      <p:sp>
        <p:nvSpPr>
          <p:cNvPr id="38914" name="Rectangle 2"/>
          <p:cNvSpPr txBox="1">
            <a:spLocks noChangeArrowheads="1"/>
          </p:cNvSpPr>
          <p:nvPr/>
        </p:nvSpPr>
        <p:spPr bwMode="auto">
          <a:xfrm>
            <a:off x="457200" y="685800"/>
            <a:ext cx="8229600" cy="609600"/>
          </a:xfrm>
          <a:prstGeom prst="rect">
            <a:avLst/>
          </a:prstGeom>
          <a:noFill/>
          <a:ln w="9525">
            <a:noFill/>
            <a:miter lim="800000"/>
            <a:headEnd/>
            <a:tailEnd/>
          </a:ln>
        </p:spPr>
        <p:txBody>
          <a:bodyPr anchor="ctr"/>
          <a:lstStyle/>
          <a:p>
            <a:pPr algn="r"/>
            <a:r>
              <a:rPr lang="en-US" sz="4400" b="1">
                <a:solidFill>
                  <a:srgbClr val="FFFFFF"/>
                </a:solidFill>
                <a:latin typeface="Broadway" pitchFamily="82" charset="0"/>
              </a:rPr>
              <a:t>Violence Initiative Goals</a:t>
            </a:r>
          </a:p>
        </p:txBody>
      </p:sp>
      <p:pic>
        <p:nvPicPr>
          <p:cNvPr id="38915" name="Picture 2"/>
          <p:cNvPicPr>
            <a:picLocks noChangeAspect="1" noChangeArrowheads="1"/>
          </p:cNvPicPr>
          <p:nvPr/>
        </p:nvPicPr>
        <p:blipFill>
          <a:blip r:embed="rId3"/>
          <a:srcRect/>
          <a:stretch>
            <a:fillRect/>
          </a:stretch>
        </p:blipFill>
        <p:spPr bwMode="auto">
          <a:xfrm>
            <a:off x="38100" y="5748338"/>
            <a:ext cx="8924925" cy="110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457200" y="277813"/>
            <a:ext cx="8229600" cy="712787"/>
          </a:xfrm>
        </p:spPr>
        <p:txBody>
          <a:bodyPr/>
          <a:lstStyle/>
          <a:p>
            <a:pPr algn="r" eaLnBrk="1" hangingPunct="1"/>
            <a:r>
              <a:rPr lang="en-US" smtClean="0">
                <a:latin typeface="Broadway" pitchFamily="82" charset="0"/>
              </a:rPr>
              <a:t>Trainings</a:t>
            </a:r>
          </a:p>
        </p:txBody>
      </p:sp>
      <p:sp>
        <p:nvSpPr>
          <p:cNvPr id="40962" name="Rectangle 3"/>
          <p:cNvSpPr>
            <a:spLocks noGrp="1" noChangeArrowheads="1"/>
          </p:cNvSpPr>
          <p:nvPr>
            <p:ph type="body" idx="1"/>
          </p:nvPr>
        </p:nvSpPr>
        <p:spPr>
          <a:xfrm>
            <a:off x="228600" y="1676400"/>
            <a:ext cx="6019800" cy="5105400"/>
          </a:xfrm>
        </p:spPr>
        <p:txBody>
          <a:bodyPr/>
          <a:lstStyle/>
          <a:p>
            <a:pPr eaLnBrk="1" hangingPunct="1">
              <a:buFont typeface="Wingdings" pitchFamily="2" charset="2"/>
              <a:buNone/>
            </a:pPr>
            <a:r>
              <a:rPr lang="en-US" sz="1700" b="1" smtClean="0">
                <a:solidFill>
                  <a:srgbClr val="2074FC"/>
                </a:solidFill>
                <a:latin typeface="Century Gothic" pitchFamily="34" charset="0"/>
              </a:rPr>
              <a:t>Psychological First Aid</a:t>
            </a:r>
          </a:p>
          <a:p>
            <a:pPr eaLnBrk="1" hangingPunct="1">
              <a:buFont typeface="Wingdings" pitchFamily="2" charset="2"/>
              <a:buNone/>
            </a:pPr>
            <a:r>
              <a:rPr lang="en-US" sz="1700" b="1" smtClean="0">
                <a:solidFill>
                  <a:srgbClr val="2074FC"/>
                </a:solidFill>
                <a:latin typeface="Century Gothic" pitchFamily="34" charset="0"/>
              </a:rPr>
              <a:t>	90 community agency representatives and residents, 11 youth workers, and 30-40 clinicians in (totaling 145 individuals trained)</a:t>
            </a:r>
          </a:p>
          <a:p>
            <a:pPr eaLnBrk="1" hangingPunct="1">
              <a:buFont typeface="Wingdings" pitchFamily="2" charset="2"/>
              <a:buNone/>
            </a:pPr>
            <a:endParaRPr lang="en-US" sz="1700" b="1" smtClean="0">
              <a:solidFill>
                <a:srgbClr val="2074FC"/>
              </a:solidFill>
              <a:latin typeface="Century Gothic" pitchFamily="34" charset="0"/>
            </a:endParaRPr>
          </a:p>
          <a:p>
            <a:pPr eaLnBrk="1" hangingPunct="1">
              <a:buFont typeface="Wingdings" pitchFamily="2" charset="2"/>
              <a:buNone/>
            </a:pPr>
            <a:r>
              <a:rPr lang="en-US" sz="1700" b="1" smtClean="0">
                <a:solidFill>
                  <a:srgbClr val="2074FC"/>
                </a:solidFill>
                <a:latin typeface="Century Gothic" pitchFamily="34" charset="0"/>
              </a:rPr>
              <a:t>Youth Suicide Prevention</a:t>
            </a:r>
          </a:p>
          <a:p>
            <a:pPr eaLnBrk="1" hangingPunct="1">
              <a:buFont typeface="Wingdings" pitchFamily="2" charset="2"/>
              <a:buNone/>
            </a:pPr>
            <a:r>
              <a:rPr lang="en-US" sz="1700" b="1" smtClean="0">
                <a:solidFill>
                  <a:srgbClr val="2074FC"/>
                </a:solidFill>
                <a:latin typeface="Century Gothic" pitchFamily="34" charset="0"/>
              </a:rPr>
              <a:t>	15 health center providers and youth workers trained</a:t>
            </a:r>
          </a:p>
          <a:p>
            <a:pPr eaLnBrk="1" hangingPunct="1">
              <a:buFont typeface="Wingdings" pitchFamily="2" charset="2"/>
              <a:buNone/>
            </a:pPr>
            <a:endParaRPr lang="en-US" sz="1700" b="1" smtClean="0">
              <a:solidFill>
                <a:srgbClr val="2074FC"/>
              </a:solidFill>
              <a:latin typeface="Century Gothic" pitchFamily="34" charset="0"/>
            </a:endParaRPr>
          </a:p>
          <a:p>
            <a:pPr eaLnBrk="1" hangingPunct="1">
              <a:buFont typeface="Wingdings" pitchFamily="2" charset="2"/>
              <a:buNone/>
            </a:pPr>
            <a:r>
              <a:rPr lang="en-US" sz="1700" b="1" smtClean="0">
                <a:solidFill>
                  <a:srgbClr val="2074FC"/>
                </a:solidFill>
                <a:latin typeface="Century Gothic" pitchFamily="34" charset="0"/>
              </a:rPr>
              <a:t>Homicide and Bereavement</a:t>
            </a:r>
          </a:p>
          <a:p>
            <a:pPr eaLnBrk="1" hangingPunct="1">
              <a:buFont typeface="Wingdings" pitchFamily="2" charset="2"/>
              <a:buNone/>
            </a:pPr>
            <a:r>
              <a:rPr lang="en-US" sz="1700" b="1" smtClean="0">
                <a:solidFill>
                  <a:srgbClr val="2074FC"/>
                </a:solidFill>
                <a:latin typeface="Century Gothic" pitchFamily="34" charset="0"/>
              </a:rPr>
              <a:t>	10 clinicians </a:t>
            </a:r>
          </a:p>
          <a:p>
            <a:pPr eaLnBrk="1" hangingPunct="1">
              <a:buFont typeface="Wingdings" pitchFamily="2" charset="2"/>
              <a:buNone/>
            </a:pPr>
            <a:endParaRPr lang="en-US" sz="1700" b="1" smtClean="0">
              <a:solidFill>
                <a:srgbClr val="2074FC"/>
              </a:solidFill>
              <a:latin typeface="Century Gothic" pitchFamily="34" charset="0"/>
            </a:endParaRPr>
          </a:p>
          <a:p>
            <a:pPr eaLnBrk="1" hangingPunct="1">
              <a:buFont typeface="Wingdings" pitchFamily="2" charset="2"/>
              <a:buNone/>
            </a:pPr>
            <a:r>
              <a:rPr lang="en-US" sz="1700" b="1" smtClean="0">
                <a:solidFill>
                  <a:srgbClr val="2074FC"/>
                </a:solidFill>
                <a:latin typeface="Century Gothic" pitchFamily="34" charset="0"/>
              </a:rPr>
              <a:t>Trauma Systems Therapy</a:t>
            </a:r>
          </a:p>
          <a:p>
            <a:pPr eaLnBrk="1" hangingPunct="1">
              <a:buFont typeface="Wingdings" pitchFamily="2" charset="2"/>
              <a:buNone/>
            </a:pPr>
            <a:r>
              <a:rPr lang="en-US" sz="1700" b="1" smtClean="0">
                <a:solidFill>
                  <a:srgbClr val="2074FC"/>
                </a:solidFill>
                <a:latin typeface="Century Gothic" pitchFamily="34" charset="0"/>
              </a:rPr>
              <a:t>	20 clinicians</a:t>
            </a:r>
          </a:p>
          <a:p>
            <a:pPr eaLnBrk="1" hangingPunct="1">
              <a:buFont typeface="Wingdings" pitchFamily="2" charset="2"/>
              <a:buNone/>
            </a:pPr>
            <a:endParaRPr lang="en-US" sz="1700" b="1" smtClean="0">
              <a:solidFill>
                <a:srgbClr val="2074FC"/>
              </a:solidFill>
              <a:latin typeface="Century Gothic" pitchFamily="34" charset="0"/>
            </a:endParaRPr>
          </a:p>
          <a:p>
            <a:pPr eaLnBrk="1" hangingPunct="1">
              <a:buFont typeface="Wingdings" pitchFamily="2" charset="2"/>
              <a:buNone/>
            </a:pPr>
            <a:r>
              <a:rPr lang="en-US" sz="1700" b="1" smtClean="0">
                <a:solidFill>
                  <a:srgbClr val="2074FC"/>
                </a:solidFill>
                <a:latin typeface="Century Gothic" pitchFamily="34" charset="0"/>
              </a:rPr>
              <a:t>Domestic Violence</a:t>
            </a:r>
          </a:p>
          <a:p>
            <a:pPr eaLnBrk="1" hangingPunct="1">
              <a:buFont typeface="Wingdings" pitchFamily="2" charset="2"/>
              <a:buNone/>
            </a:pPr>
            <a:r>
              <a:rPr lang="en-US" sz="1700" b="1" smtClean="0">
                <a:solidFill>
                  <a:srgbClr val="2074FC"/>
                </a:solidFill>
                <a:latin typeface="Century Gothic" pitchFamily="34" charset="0"/>
              </a:rPr>
              <a:t>	30 community, resident and health care professionals</a:t>
            </a:r>
          </a:p>
        </p:txBody>
      </p:sp>
      <p:pic>
        <p:nvPicPr>
          <p:cNvPr id="2" name="Picture 1"/>
          <p:cNvPicPr>
            <a:picLocks noChangeAspect="1"/>
          </p:cNvPicPr>
          <p:nvPr/>
        </p:nvPicPr>
        <p:blipFill>
          <a:blip r:embed="rId2" cstate="print">
            <a:extLst>
              <a:ext uri="{28A0092B-C50C-407E-A947-70E740481C1C}"/>
            </a:extLst>
          </a:blip>
          <a:stretch>
            <a:fillRect/>
          </a:stretch>
        </p:blipFill>
        <p:spPr>
          <a:xfrm>
            <a:off x="6238925" y="2819400"/>
            <a:ext cx="2679523" cy="3657600"/>
          </a:xfrm>
          <a:prstGeom prst="ellipse">
            <a:avLst/>
          </a:prstGeom>
          <a:ln>
            <a:noFill/>
          </a:ln>
          <a:effectLst>
            <a:softEdge rad="112500"/>
          </a:effec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28600" y="2209800"/>
            <a:ext cx="8686800" cy="1905000"/>
          </a:xfrm>
        </p:spPr>
        <p:txBody>
          <a:bodyPr/>
          <a:lstStyle/>
          <a:p>
            <a:pPr marL="609600" indent="-609600" algn="ctr" eaLnBrk="1" hangingPunct="1">
              <a:buFontTx/>
              <a:buNone/>
              <a:defRPr/>
            </a:pPr>
            <a:r>
              <a:rPr lang="en-US" sz="2800" b="1" dirty="0" smtClean="0">
                <a:solidFill>
                  <a:srgbClr val="2074FC"/>
                </a:solidFill>
                <a:latin typeface="Century Gothic" pitchFamily="34" charset="0"/>
                <a:cs typeface="Arial" charset="0"/>
              </a:rPr>
              <a:t>Prevention</a:t>
            </a:r>
          </a:p>
          <a:p>
            <a:pPr marL="0" indent="0" eaLnBrk="1" hangingPunct="1">
              <a:buFontTx/>
              <a:buNone/>
              <a:defRPr/>
            </a:pPr>
            <a:r>
              <a:rPr lang="en-US" sz="2800" b="1" dirty="0" smtClean="0">
                <a:solidFill>
                  <a:srgbClr val="2074FC"/>
                </a:solidFill>
                <a:latin typeface="Century Gothic" pitchFamily="34" charset="0"/>
                <a:cs typeface="Arial" charset="0"/>
              </a:rPr>
              <a:t>Goals:</a:t>
            </a:r>
          </a:p>
          <a:p>
            <a:pPr marL="0" indent="0" eaLnBrk="1" hangingPunct="1">
              <a:buFontTx/>
              <a:buNone/>
              <a:defRPr/>
            </a:pPr>
            <a:r>
              <a:rPr lang="en-US" dirty="0" smtClean="0">
                <a:solidFill>
                  <a:srgbClr val="2074FC"/>
                </a:solidFill>
                <a:latin typeface="Century Gothic" pitchFamily="34" charset="0"/>
                <a:cs typeface="Arial" charset="0"/>
              </a:rPr>
              <a:t>Prevent participation in violence by engaging youth in developing alternative activities</a:t>
            </a:r>
          </a:p>
        </p:txBody>
      </p:sp>
      <p:sp>
        <p:nvSpPr>
          <p:cNvPr id="41986" name="Rectangle 2"/>
          <p:cNvSpPr>
            <a:spLocks noGrp="1" noChangeArrowheads="1"/>
          </p:cNvSpPr>
          <p:nvPr>
            <p:ph type="title"/>
          </p:nvPr>
        </p:nvSpPr>
        <p:spPr>
          <a:xfrm>
            <a:off x="457200" y="685800"/>
            <a:ext cx="8229600" cy="609600"/>
          </a:xfrm>
        </p:spPr>
        <p:txBody>
          <a:bodyPr/>
          <a:lstStyle/>
          <a:p>
            <a:pPr algn="r" eaLnBrk="1" hangingPunct="1"/>
            <a:r>
              <a:rPr lang="en-US" b="1" smtClean="0">
                <a:latin typeface="Broadway" pitchFamily="82" charset="0"/>
              </a:rPr>
              <a:t>Violence Initiative Goals</a:t>
            </a:r>
          </a:p>
        </p:txBody>
      </p:sp>
      <p:pic>
        <p:nvPicPr>
          <p:cNvPr id="41987" name="Picture 5"/>
          <p:cNvPicPr>
            <a:picLocks noChangeAspect="1" noChangeArrowheads="1"/>
          </p:cNvPicPr>
          <p:nvPr/>
        </p:nvPicPr>
        <p:blipFill>
          <a:blip r:embed="rId3"/>
          <a:srcRect/>
          <a:stretch>
            <a:fillRect/>
          </a:stretch>
        </p:blipFill>
        <p:spPr bwMode="auto">
          <a:xfrm>
            <a:off x="2438400" y="4343400"/>
            <a:ext cx="4910138"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2"/>
          <p:cNvSpPr>
            <a:spLocks noGrp="1" noChangeArrowheads="1"/>
          </p:cNvSpPr>
          <p:nvPr>
            <p:ph type="title"/>
          </p:nvPr>
        </p:nvSpPr>
        <p:spPr>
          <a:xfrm>
            <a:off x="762000" y="762000"/>
            <a:ext cx="7924800" cy="866775"/>
          </a:xfrm>
        </p:spPr>
        <p:txBody>
          <a:bodyPr/>
          <a:lstStyle/>
          <a:p>
            <a:pPr algn="r" eaLnBrk="1" hangingPunct="1"/>
            <a:r>
              <a:rPr lang="en-US" smtClean="0">
                <a:latin typeface="Broadway" pitchFamily="82" charset="0"/>
              </a:rPr>
              <a:t>2009 Accomplishments</a:t>
            </a:r>
          </a:p>
        </p:txBody>
      </p:sp>
      <p:sp>
        <p:nvSpPr>
          <p:cNvPr id="44034" name="Rectangle 3"/>
          <p:cNvSpPr>
            <a:spLocks noGrp="1" noChangeArrowheads="1"/>
          </p:cNvSpPr>
          <p:nvPr>
            <p:ph type="body" idx="1"/>
          </p:nvPr>
        </p:nvSpPr>
        <p:spPr>
          <a:xfrm>
            <a:off x="228600" y="2438400"/>
            <a:ext cx="8686800" cy="4114800"/>
          </a:xfrm>
        </p:spPr>
        <p:txBody>
          <a:bodyPr/>
          <a:lstStyle/>
          <a:p>
            <a:pPr eaLnBrk="1" hangingPunct="1">
              <a:lnSpc>
                <a:spcPct val="80000"/>
              </a:lnSpc>
            </a:pPr>
            <a:r>
              <a:rPr lang="en-US" sz="1800" b="1" smtClean="0">
                <a:solidFill>
                  <a:srgbClr val="2074FC"/>
                </a:solidFill>
                <a:latin typeface="Century Gothic" pitchFamily="34" charset="0"/>
              </a:rPr>
              <a:t>15 health center providers and youth workers trained in youth suicide prevention</a:t>
            </a:r>
          </a:p>
          <a:p>
            <a:pPr eaLnBrk="1" hangingPunct="1">
              <a:lnSpc>
                <a:spcPct val="80000"/>
              </a:lnSpc>
            </a:pPr>
            <a:endParaRPr lang="en-US" sz="1800" b="1" smtClean="0">
              <a:solidFill>
                <a:srgbClr val="2074FC"/>
              </a:solidFill>
              <a:latin typeface="Century Gothic" pitchFamily="34" charset="0"/>
            </a:endParaRPr>
          </a:p>
          <a:p>
            <a:pPr eaLnBrk="1" hangingPunct="1">
              <a:lnSpc>
                <a:spcPct val="80000"/>
              </a:lnSpc>
            </a:pPr>
            <a:r>
              <a:rPr lang="en-US" sz="1800" b="1" smtClean="0">
                <a:solidFill>
                  <a:srgbClr val="2074FC"/>
                </a:solidFill>
                <a:latin typeface="Century Gothic" pitchFamily="34" charset="0"/>
              </a:rPr>
              <a:t>10 clinicians received training on homicide and bereavement </a:t>
            </a:r>
          </a:p>
          <a:p>
            <a:pPr eaLnBrk="1" hangingPunct="1">
              <a:lnSpc>
                <a:spcPct val="80000"/>
              </a:lnSpc>
            </a:pPr>
            <a:endParaRPr lang="en-US" sz="1800" b="1" smtClean="0">
              <a:solidFill>
                <a:srgbClr val="2074FC"/>
              </a:solidFill>
              <a:latin typeface="Century Gothic" pitchFamily="34" charset="0"/>
            </a:endParaRPr>
          </a:p>
          <a:p>
            <a:pPr eaLnBrk="1" hangingPunct="1">
              <a:lnSpc>
                <a:spcPct val="80000"/>
              </a:lnSpc>
            </a:pPr>
            <a:r>
              <a:rPr lang="en-US" sz="1800" b="1" smtClean="0">
                <a:solidFill>
                  <a:srgbClr val="2074FC"/>
                </a:solidFill>
                <a:latin typeface="Century Gothic" pitchFamily="34" charset="0"/>
              </a:rPr>
              <a:t>20 clinicians to be trained in Trauma Systems Therapy</a:t>
            </a:r>
          </a:p>
          <a:p>
            <a:pPr eaLnBrk="1" hangingPunct="1">
              <a:lnSpc>
                <a:spcPct val="80000"/>
              </a:lnSpc>
            </a:pPr>
            <a:endParaRPr lang="en-US" sz="1800" b="1" smtClean="0">
              <a:solidFill>
                <a:srgbClr val="2074FC"/>
              </a:solidFill>
              <a:latin typeface="Century Gothic" pitchFamily="34" charset="0"/>
            </a:endParaRPr>
          </a:p>
          <a:p>
            <a:pPr eaLnBrk="1" hangingPunct="1">
              <a:lnSpc>
                <a:spcPct val="80000"/>
              </a:lnSpc>
            </a:pPr>
            <a:r>
              <a:rPr lang="en-US" sz="1800" b="1" smtClean="0">
                <a:solidFill>
                  <a:srgbClr val="2074FC"/>
                </a:solidFill>
                <a:latin typeface="Century Gothic" pitchFamily="34" charset="0"/>
              </a:rPr>
              <a:t>Collected 126 “Peace Pledge Signatures” during the Martha Eliot Health Fair</a:t>
            </a:r>
          </a:p>
          <a:p>
            <a:pPr eaLnBrk="1" hangingPunct="1">
              <a:lnSpc>
                <a:spcPct val="80000"/>
              </a:lnSpc>
            </a:pPr>
            <a:endParaRPr lang="en-US" sz="1800" b="1" smtClean="0">
              <a:solidFill>
                <a:srgbClr val="2074FC"/>
              </a:solidFill>
              <a:latin typeface="Century Gothic" pitchFamily="34" charset="0"/>
            </a:endParaRPr>
          </a:p>
          <a:p>
            <a:pPr eaLnBrk="1" hangingPunct="1">
              <a:lnSpc>
                <a:spcPct val="80000"/>
              </a:lnSpc>
            </a:pPr>
            <a:r>
              <a:rPr lang="en-US" sz="1800" b="1" smtClean="0">
                <a:solidFill>
                  <a:srgbClr val="2074FC"/>
                </a:solidFill>
                <a:latin typeface="Century Gothic" pitchFamily="34" charset="0"/>
              </a:rPr>
              <a:t>Outreached (Direct Contact) to 30 people/ 12 People needing Case Management</a:t>
            </a:r>
          </a:p>
          <a:p>
            <a:pPr eaLnBrk="1" hangingPunct="1">
              <a:lnSpc>
                <a:spcPct val="80000"/>
              </a:lnSpc>
            </a:pPr>
            <a:endParaRPr lang="en-US" sz="1800" b="1" smtClean="0">
              <a:solidFill>
                <a:srgbClr val="2074FC"/>
              </a:solidFill>
              <a:latin typeface="Century Gothic" pitchFamily="34" charset="0"/>
            </a:endParaRPr>
          </a:p>
          <a:p>
            <a:pPr eaLnBrk="1" hangingPunct="1">
              <a:lnSpc>
                <a:spcPct val="80000"/>
              </a:lnSpc>
            </a:pPr>
            <a:r>
              <a:rPr lang="en-US" sz="1800" b="1" smtClean="0">
                <a:solidFill>
                  <a:srgbClr val="2074FC"/>
                </a:solidFill>
                <a:latin typeface="Century Gothic" pitchFamily="34" charset="0"/>
              </a:rPr>
              <a:t>Participated in 16 Trauma Responses (including stabilization, memorial, wake and funeral attendance, court appearance, and mental health referrals)</a:t>
            </a:r>
          </a:p>
          <a:p>
            <a:pPr eaLnBrk="1" hangingPunct="1">
              <a:lnSpc>
                <a:spcPct val="80000"/>
              </a:lnSpc>
              <a:buFont typeface="Wingdings" pitchFamily="2" charset="2"/>
              <a:buNone/>
            </a:pPr>
            <a:endParaRPr lang="en-US" sz="2000" smtClean="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2"/>
          <p:cNvSpPr>
            <a:spLocks noGrp="1" noChangeArrowheads="1"/>
          </p:cNvSpPr>
          <p:nvPr>
            <p:ph type="title"/>
          </p:nvPr>
        </p:nvSpPr>
        <p:spPr>
          <a:xfrm>
            <a:off x="762000" y="762000"/>
            <a:ext cx="7924800" cy="866775"/>
          </a:xfrm>
        </p:spPr>
        <p:txBody>
          <a:bodyPr/>
          <a:lstStyle/>
          <a:p>
            <a:pPr algn="r" eaLnBrk="1" hangingPunct="1"/>
            <a:r>
              <a:rPr lang="en-US" smtClean="0">
                <a:latin typeface="Broadway" pitchFamily="82" charset="0"/>
              </a:rPr>
              <a:t>2009 Accomplishments </a:t>
            </a:r>
            <a:r>
              <a:rPr lang="en-US" sz="1800" smtClean="0"/>
              <a:t>cont.</a:t>
            </a:r>
          </a:p>
        </p:txBody>
      </p:sp>
      <p:sp>
        <p:nvSpPr>
          <p:cNvPr id="45058" name="Rectangle 3"/>
          <p:cNvSpPr>
            <a:spLocks noGrp="1" noChangeArrowheads="1"/>
          </p:cNvSpPr>
          <p:nvPr>
            <p:ph type="body" idx="1"/>
          </p:nvPr>
        </p:nvSpPr>
        <p:spPr>
          <a:xfrm>
            <a:off x="228600" y="2514600"/>
            <a:ext cx="8686800" cy="4114800"/>
          </a:xfrm>
        </p:spPr>
        <p:txBody>
          <a:bodyPr/>
          <a:lstStyle/>
          <a:p>
            <a:pPr eaLnBrk="1" hangingPunct="1">
              <a:lnSpc>
                <a:spcPct val="90000"/>
              </a:lnSpc>
            </a:pPr>
            <a:r>
              <a:rPr lang="en-US" sz="1800" b="1" smtClean="0">
                <a:solidFill>
                  <a:srgbClr val="2074FC"/>
                </a:solidFill>
                <a:latin typeface="Century Gothic" pitchFamily="34" charset="0"/>
              </a:rPr>
              <a:t>Developed Open Incident Process</a:t>
            </a:r>
          </a:p>
          <a:p>
            <a:pPr eaLnBrk="1" hangingPunct="1">
              <a:lnSpc>
                <a:spcPct val="90000"/>
              </a:lnSpc>
            </a:pPr>
            <a:endParaRPr lang="en-US" sz="1800" b="1" smtClean="0">
              <a:solidFill>
                <a:srgbClr val="2074FC"/>
              </a:solidFill>
              <a:latin typeface="Century Gothic" pitchFamily="34" charset="0"/>
            </a:endParaRPr>
          </a:p>
          <a:p>
            <a:pPr eaLnBrk="1" hangingPunct="1">
              <a:lnSpc>
                <a:spcPct val="90000"/>
              </a:lnSpc>
            </a:pPr>
            <a:r>
              <a:rPr lang="en-US" sz="1800" b="1" smtClean="0">
                <a:solidFill>
                  <a:srgbClr val="2074FC"/>
                </a:solidFill>
                <a:latin typeface="Century Gothic" pitchFamily="34" charset="0"/>
              </a:rPr>
              <a:t>Completed Needs Assessment/Evaluation of all partners</a:t>
            </a:r>
          </a:p>
          <a:p>
            <a:pPr eaLnBrk="1" hangingPunct="1">
              <a:lnSpc>
                <a:spcPct val="90000"/>
              </a:lnSpc>
            </a:pPr>
            <a:endParaRPr lang="en-US" sz="1800" b="1" smtClean="0">
              <a:solidFill>
                <a:srgbClr val="2074FC"/>
              </a:solidFill>
              <a:latin typeface="Century Gothic" pitchFamily="34" charset="0"/>
            </a:endParaRPr>
          </a:p>
          <a:p>
            <a:pPr eaLnBrk="1" hangingPunct="1">
              <a:lnSpc>
                <a:spcPct val="90000"/>
              </a:lnSpc>
            </a:pPr>
            <a:r>
              <a:rPr lang="en-US" sz="1800" b="1" smtClean="0">
                <a:solidFill>
                  <a:srgbClr val="2074FC"/>
                </a:solidFill>
                <a:latin typeface="Century Gothic" pitchFamily="34" charset="0"/>
              </a:rPr>
              <a:t>Developed Training (including Post Training) Programs</a:t>
            </a:r>
          </a:p>
          <a:p>
            <a:pPr eaLnBrk="1" hangingPunct="1">
              <a:lnSpc>
                <a:spcPct val="90000"/>
              </a:lnSpc>
            </a:pPr>
            <a:endParaRPr lang="en-US" sz="1800" b="1" smtClean="0">
              <a:solidFill>
                <a:srgbClr val="2074FC"/>
              </a:solidFill>
              <a:latin typeface="Century Gothic" pitchFamily="34" charset="0"/>
            </a:endParaRPr>
          </a:p>
          <a:p>
            <a:pPr eaLnBrk="1" hangingPunct="1">
              <a:lnSpc>
                <a:spcPct val="90000"/>
              </a:lnSpc>
            </a:pPr>
            <a:r>
              <a:rPr lang="en-US" sz="1800" b="1" smtClean="0">
                <a:solidFill>
                  <a:srgbClr val="2074FC"/>
                </a:solidFill>
                <a:latin typeface="Century Gothic" pitchFamily="34" charset="0"/>
              </a:rPr>
              <a:t>Participated in 22 Professional Development Opportunities</a:t>
            </a:r>
          </a:p>
          <a:p>
            <a:pPr eaLnBrk="1" hangingPunct="1">
              <a:lnSpc>
                <a:spcPct val="90000"/>
              </a:lnSpc>
            </a:pPr>
            <a:endParaRPr lang="en-US" sz="1800" b="1" smtClean="0">
              <a:solidFill>
                <a:srgbClr val="2074FC"/>
              </a:solidFill>
              <a:latin typeface="Century Gothic" pitchFamily="34" charset="0"/>
            </a:endParaRPr>
          </a:p>
          <a:p>
            <a:pPr eaLnBrk="1" hangingPunct="1">
              <a:lnSpc>
                <a:spcPct val="90000"/>
              </a:lnSpc>
            </a:pPr>
            <a:r>
              <a:rPr lang="en-US" sz="1800" b="1" smtClean="0">
                <a:solidFill>
                  <a:srgbClr val="2074FC"/>
                </a:solidFill>
                <a:latin typeface="Century Gothic" pitchFamily="34" charset="0"/>
              </a:rPr>
              <a:t>Instituted an organizational structure for the TRT that includes a Steering Committee, Training Committee, Open Incident Committee </a:t>
            </a:r>
          </a:p>
          <a:p>
            <a:pPr eaLnBrk="1" hangingPunct="1">
              <a:lnSpc>
                <a:spcPct val="90000"/>
              </a:lnSpc>
            </a:pPr>
            <a:endParaRPr lang="en-US" sz="1800" b="1" smtClean="0">
              <a:solidFill>
                <a:srgbClr val="2074FC"/>
              </a:solidFill>
              <a:latin typeface="Century Gothic" pitchFamily="34" charset="0"/>
            </a:endParaRPr>
          </a:p>
          <a:p>
            <a:pPr eaLnBrk="1" hangingPunct="1">
              <a:lnSpc>
                <a:spcPct val="90000"/>
              </a:lnSpc>
            </a:pPr>
            <a:r>
              <a:rPr lang="en-US" sz="1800" b="1" smtClean="0">
                <a:solidFill>
                  <a:srgbClr val="2074FC"/>
                </a:solidFill>
                <a:latin typeface="Century Gothic" pitchFamily="34" charset="0"/>
              </a:rPr>
              <a:t>Drafted a Trauma Response Incident Command Structure and Protocols document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228600" y="609600"/>
            <a:ext cx="8686800" cy="762000"/>
          </a:xfrm>
        </p:spPr>
        <p:txBody>
          <a:bodyPr anchor="t"/>
          <a:lstStyle/>
          <a:p>
            <a:pPr algn="r" eaLnBrk="1" hangingPunct="1"/>
            <a:r>
              <a:rPr lang="en-US" b="1" smtClean="0">
                <a:solidFill>
                  <a:schemeClr val="bg1"/>
                </a:solidFill>
                <a:latin typeface="Broadway" pitchFamily="82" charset="0"/>
              </a:rPr>
              <a:t>2010 Accomplishments</a:t>
            </a:r>
            <a:endParaRPr lang="en-US" smtClean="0"/>
          </a:p>
        </p:txBody>
      </p:sp>
      <p:sp>
        <p:nvSpPr>
          <p:cNvPr id="5" name="Rectangle 2"/>
          <p:cNvSpPr txBox="1">
            <a:spLocks noChangeArrowheads="1"/>
          </p:cNvSpPr>
          <p:nvPr/>
        </p:nvSpPr>
        <p:spPr bwMode="auto">
          <a:xfrm>
            <a:off x="-2133600" y="5943600"/>
            <a:ext cx="7467600" cy="715963"/>
          </a:xfrm>
          <a:prstGeom prst="rect">
            <a:avLst/>
          </a:prstGeom>
          <a:noFill/>
          <a:ln>
            <a:miter lim="800000"/>
            <a:headEnd/>
            <a:tailEnd/>
          </a:ln>
        </p:spPr>
        <p:txBody>
          <a:bodyPr/>
          <a:lstStyle/>
          <a:p>
            <a:pPr algn="ctr">
              <a:defRPr/>
            </a:pPr>
            <a:endParaRPr lang="en-US" sz="4000" kern="0" dirty="0">
              <a:solidFill>
                <a:schemeClr val="bg2"/>
              </a:solidFill>
              <a:latin typeface="Broadway" pitchFamily="82" charset="0"/>
              <a:ea typeface="+mj-ea"/>
              <a:cs typeface="+mj-cs"/>
            </a:endParaRPr>
          </a:p>
        </p:txBody>
      </p:sp>
      <p:sp>
        <p:nvSpPr>
          <p:cNvPr id="7" name="TextBox 6"/>
          <p:cNvSpPr txBox="1"/>
          <p:nvPr/>
        </p:nvSpPr>
        <p:spPr>
          <a:xfrm>
            <a:off x="561975" y="1981200"/>
            <a:ext cx="7848600" cy="2246313"/>
          </a:xfrm>
          <a:prstGeom prst="rect">
            <a:avLst/>
          </a:prstGeom>
          <a:noFill/>
        </p:spPr>
        <p:txBody>
          <a:bodyPr>
            <a:spAutoFit/>
          </a:bodyPr>
          <a:lstStyle/>
          <a:p>
            <a:pPr>
              <a:buFont typeface="Arial" pitchFamily="34" charset="0"/>
              <a:buChar char="•"/>
              <a:defRPr/>
            </a:pPr>
            <a:r>
              <a:rPr lang="en-US" sz="2000" b="1" i="1" dirty="0">
                <a:solidFill>
                  <a:schemeClr val="bg2">
                    <a:lumMod val="50000"/>
                  </a:schemeClr>
                </a:solidFill>
                <a:latin typeface="Century Gothic" pitchFamily="34" charset="0"/>
                <a:cs typeface="+mn-cs"/>
              </a:rPr>
              <a:t> Spanish version of The Online Advocate Completed</a:t>
            </a:r>
            <a:endParaRPr lang="en-US" sz="1200" b="1" i="1" dirty="0">
              <a:solidFill>
                <a:schemeClr val="bg2">
                  <a:lumMod val="50000"/>
                </a:schemeClr>
              </a:solidFill>
              <a:latin typeface="Century Gothic" pitchFamily="34" charset="0"/>
              <a:cs typeface="+mn-cs"/>
            </a:endParaRPr>
          </a:p>
          <a:p>
            <a:pPr>
              <a:buFont typeface="Arial" pitchFamily="34" charset="0"/>
              <a:buChar char="•"/>
              <a:defRPr/>
            </a:pPr>
            <a:r>
              <a:rPr lang="en-US" sz="2000" b="1" i="1" dirty="0">
                <a:solidFill>
                  <a:schemeClr val="bg2">
                    <a:lumMod val="50000"/>
                  </a:schemeClr>
                </a:solidFill>
                <a:latin typeface="Century Gothic" pitchFamily="34" charset="0"/>
                <a:cs typeface="+mn-cs"/>
              </a:rPr>
              <a:t> 158 Individuals Completed The Online Advocate</a:t>
            </a:r>
            <a:endParaRPr lang="en-US" sz="1200" b="1" i="1" dirty="0">
              <a:solidFill>
                <a:schemeClr val="bg2">
                  <a:lumMod val="50000"/>
                </a:schemeClr>
              </a:solidFill>
              <a:latin typeface="Century Gothic" pitchFamily="34" charset="0"/>
              <a:cs typeface="+mn-cs"/>
            </a:endParaRPr>
          </a:p>
          <a:p>
            <a:pPr>
              <a:buFont typeface="Arial" pitchFamily="34" charset="0"/>
              <a:buChar char="•"/>
              <a:defRPr/>
            </a:pPr>
            <a:r>
              <a:rPr lang="en-US" sz="2000" b="1" i="1" dirty="0">
                <a:solidFill>
                  <a:schemeClr val="bg2">
                    <a:lumMod val="50000"/>
                  </a:schemeClr>
                </a:solidFill>
                <a:latin typeface="Century Gothic" pitchFamily="34" charset="0"/>
                <a:cs typeface="+mn-cs"/>
              </a:rPr>
              <a:t> Focus Groups with South Street and Academy Youth</a:t>
            </a:r>
          </a:p>
          <a:p>
            <a:pPr marL="114300">
              <a:buFont typeface="Wingdings" pitchFamily="2" charset="2"/>
              <a:buChar char="Ø"/>
              <a:tabLst>
                <a:tab pos="342900" algn="l"/>
              </a:tabLst>
              <a:defRPr/>
            </a:pPr>
            <a:r>
              <a:rPr lang="en-US" sz="2000" b="1" dirty="0">
                <a:solidFill>
                  <a:schemeClr val="bg2">
                    <a:lumMod val="50000"/>
                  </a:schemeClr>
                </a:solidFill>
                <a:latin typeface="Century Gothic" pitchFamily="34" charset="0"/>
                <a:cs typeface="+mn-cs"/>
              </a:rPr>
              <a:t>	60 Youth participated</a:t>
            </a:r>
          </a:p>
          <a:p>
            <a:pPr marL="114300">
              <a:buFont typeface="Wingdings" pitchFamily="2" charset="2"/>
              <a:buChar char="Ø"/>
              <a:tabLst>
                <a:tab pos="342900" algn="l"/>
              </a:tabLst>
              <a:defRPr/>
            </a:pPr>
            <a:r>
              <a:rPr lang="en-US" sz="2000" b="1" dirty="0">
                <a:solidFill>
                  <a:schemeClr val="bg2">
                    <a:lumMod val="50000"/>
                  </a:schemeClr>
                </a:solidFill>
                <a:latin typeface="Century Gothic" pitchFamily="34" charset="0"/>
                <a:cs typeface="+mn-cs"/>
              </a:rPr>
              <a:t>	30 Online Advocate completions</a:t>
            </a:r>
          </a:p>
          <a:p>
            <a:pPr marL="114300" indent="-114300">
              <a:buFont typeface="Arial" pitchFamily="34" charset="0"/>
              <a:buChar char="•"/>
              <a:defRPr/>
            </a:pPr>
            <a:r>
              <a:rPr lang="en-US" sz="2000" b="1" dirty="0">
                <a:solidFill>
                  <a:schemeClr val="bg2">
                    <a:lumMod val="50000"/>
                  </a:schemeClr>
                </a:solidFill>
                <a:latin typeface="Century Gothic" pitchFamily="34" charset="0"/>
                <a:cs typeface="+mn-cs"/>
              </a:rPr>
              <a:t> </a:t>
            </a:r>
            <a:r>
              <a:rPr lang="en-US" sz="2000" b="1" i="1" dirty="0">
                <a:solidFill>
                  <a:schemeClr val="bg2">
                    <a:lumMod val="50000"/>
                  </a:schemeClr>
                </a:solidFill>
                <a:latin typeface="Century Gothic" pitchFamily="34" charset="0"/>
                <a:cs typeface="+mn-cs"/>
              </a:rPr>
              <a:t>Developed a Trauma Response Incident Command Structure and Protocols Documents</a:t>
            </a:r>
          </a:p>
        </p:txBody>
      </p:sp>
      <p:pic>
        <p:nvPicPr>
          <p:cNvPr id="46084" name="Picture 7" descr="60111_156122351072871_113242348694205_411271_4536274_n.jpg"/>
          <p:cNvPicPr>
            <a:picLocks noChangeAspect="1"/>
          </p:cNvPicPr>
          <p:nvPr/>
        </p:nvPicPr>
        <p:blipFill>
          <a:blip r:embed="rId3"/>
          <a:srcRect/>
          <a:stretch>
            <a:fillRect/>
          </a:stretch>
        </p:blipFill>
        <p:spPr bwMode="auto">
          <a:xfrm>
            <a:off x="2667000" y="4902200"/>
            <a:ext cx="1352550" cy="1803400"/>
          </a:xfrm>
          <a:prstGeom prst="rect">
            <a:avLst/>
          </a:prstGeom>
          <a:noFill/>
          <a:ln w="9525">
            <a:noFill/>
            <a:miter lim="800000"/>
            <a:headEnd/>
            <a:tailEnd/>
          </a:ln>
        </p:spPr>
      </p:pic>
      <p:pic>
        <p:nvPicPr>
          <p:cNvPr id="46085" name="Picture 8" descr="60134_156122401072866_113242348694205_411274_5681583_n.jpg"/>
          <p:cNvPicPr>
            <a:picLocks noChangeAspect="1"/>
          </p:cNvPicPr>
          <p:nvPr/>
        </p:nvPicPr>
        <p:blipFill>
          <a:blip r:embed="rId4"/>
          <a:srcRect/>
          <a:stretch>
            <a:fillRect/>
          </a:stretch>
        </p:blipFill>
        <p:spPr bwMode="auto">
          <a:xfrm>
            <a:off x="3962400" y="4876800"/>
            <a:ext cx="1371600" cy="1828800"/>
          </a:xfrm>
          <a:prstGeom prst="rect">
            <a:avLst/>
          </a:prstGeom>
          <a:noFill/>
          <a:ln w="9525">
            <a:noFill/>
            <a:miter lim="800000"/>
            <a:headEnd/>
            <a:tailEnd/>
          </a:ln>
        </p:spPr>
      </p:pic>
      <p:pic>
        <p:nvPicPr>
          <p:cNvPr id="46086" name="Picture 9" descr="60134_156122404406199_113242348694205_411275_1869973_n.jpg"/>
          <p:cNvPicPr>
            <a:picLocks noChangeAspect="1"/>
          </p:cNvPicPr>
          <p:nvPr/>
        </p:nvPicPr>
        <p:blipFill>
          <a:blip r:embed="rId5"/>
          <a:srcRect/>
          <a:stretch>
            <a:fillRect/>
          </a:stretch>
        </p:blipFill>
        <p:spPr bwMode="auto">
          <a:xfrm>
            <a:off x="5334000" y="4902200"/>
            <a:ext cx="1371600" cy="1828800"/>
          </a:xfrm>
          <a:prstGeom prst="rect">
            <a:avLst/>
          </a:prstGeom>
          <a:noFill/>
          <a:ln w="9525">
            <a:noFill/>
            <a:miter lim="800000"/>
            <a:headEnd/>
            <a:tailEnd/>
          </a:ln>
        </p:spPr>
      </p:pic>
      <p:pic>
        <p:nvPicPr>
          <p:cNvPr id="46087" name="Picture 7"/>
          <p:cNvPicPr>
            <a:picLocks noChangeAspect="1" noChangeArrowheads="1"/>
          </p:cNvPicPr>
          <p:nvPr/>
        </p:nvPicPr>
        <p:blipFill>
          <a:blip r:embed="rId6"/>
          <a:srcRect/>
          <a:stretch>
            <a:fillRect/>
          </a:stretch>
        </p:blipFill>
        <p:spPr bwMode="auto">
          <a:xfrm>
            <a:off x="39688" y="4648200"/>
            <a:ext cx="1255712" cy="2133600"/>
          </a:xfrm>
          <a:prstGeom prst="rect">
            <a:avLst/>
          </a:prstGeom>
          <a:noFill/>
          <a:ln w="9525">
            <a:noFill/>
            <a:miter lim="800000"/>
            <a:headEnd/>
            <a:tailEnd/>
          </a:ln>
        </p:spPr>
      </p:pic>
      <p:pic>
        <p:nvPicPr>
          <p:cNvPr id="46088" name="Picture 8"/>
          <p:cNvPicPr>
            <a:picLocks noChangeAspect="1" noChangeArrowheads="1"/>
          </p:cNvPicPr>
          <p:nvPr/>
        </p:nvPicPr>
        <p:blipFill>
          <a:blip r:embed="rId7"/>
          <a:srcRect/>
          <a:stretch>
            <a:fillRect/>
          </a:stretch>
        </p:blipFill>
        <p:spPr bwMode="auto">
          <a:xfrm>
            <a:off x="7620000" y="4721225"/>
            <a:ext cx="1447800"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838200" y="533400"/>
            <a:ext cx="7899400" cy="762000"/>
          </a:xfrm>
        </p:spPr>
        <p:txBody>
          <a:bodyPr anchor="t"/>
          <a:lstStyle/>
          <a:p>
            <a:pPr algn="r" eaLnBrk="1" hangingPunct="1"/>
            <a:r>
              <a:rPr lang="en-US" b="1" smtClean="0">
                <a:solidFill>
                  <a:schemeClr val="bg1"/>
                </a:solidFill>
                <a:latin typeface="Broadway" pitchFamily="82" charset="0"/>
              </a:rPr>
              <a:t>2010 Accomplishments </a:t>
            </a:r>
            <a:r>
              <a:rPr lang="en-US" sz="1200" b="1" smtClean="0">
                <a:solidFill>
                  <a:schemeClr val="bg1"/>
                </a:solidFill>
                <a:latin typeface="Broadway" pitchFamily="82" charset="0"/>
              </a:rPr>
              <a:t>cont.</a:t>
            </a:r>
            <a:endParaRPr lang="en-US" smtClean="0">
              <a:solidFill>
                <a:schemeClr val="bg1"/>
              </a:solidFill>
            </a:endParaRPr>
          </a:p>
        </p:txBody>
      </p:sp>
      <p:sp>
        <p:nvSpPr>
          <p:cNvPr id="5" name="Rectangle 2"/>
          <p:cNvSpPr txBox="1">
            <a:spLocks noChangeArrowheads="1"/>
          </p:cNvSpPr>
          <p:nvPr/>
        </p:nvSpPr>
        <p:spPr bwMode="auto">
          <a:xfrm>
            <a:off x="-2133600" y="5943600"/>
            <a:ext cx="7467600" cy="715963"/>
          </a:xfrm>
          <a:prstGeom prst="rect">
            <a:avLst/>
          </a:prstGeom>
          <a:noFill/>
          <a:ln>
            <a:miter lim="800000"/>
            <a:headEnd/>
            <a:tailEnd/>
          </a:ln>
        </p:spPr>
        <p:txBody>
          <a:bodyPr/>
          <a:lstStyle/>
          <a:p>
            <a:pPr algn="ctr">
              <a:defRPr/>
            </a:pPr>
            <a:endParaRPr lang="en-US" sz="4000" kern="0" dirty="0">
              <a:solidFill>
                <a:schemeClr val="bg2"/>
              </a:solidFill>
              <a:latin typeface="Broadway" pitchFamily="82" charset="0"/>
              <a:ea typeface="+mj-ea"/>
              <a:cs typeface="+mj-cs"/>
            </a:endParaRPr>
          </a:p>
        </p:txBody>
      </p:sp>
      <p:sp>
        <p:nvSpPr>
          <p:cNvPr id="7" name="TextBox 6"/>
          <p:cNvSpPr txBox="1"/>
          <p:nvPr/>
        </p:nvSpPr>
        <p:spPr>
          <a:xfrm>
            <a:off x="571500" y="2017713"/>
            <a:ext cx="7848600" cy="2554287"/>
          </a:xfrm>
          <a:prstGeom prst="rect">
            <a:avLst/>
          </a:prstGeom>
          <a:noFill/>
        </p:spPr>
        <p:txBody>
          <a:bodyPr>
            <a:spAutoFit/>
          </a:bodyPr>
          <a:lstStyle/>
          <a:p>
            <a:pPr>
              <a:defRPr/>
            </a:pPr>
            <a:r>
              <a:rPr lang="en-US" sz="2000" b="1" i="1" dirty="0">
                <a:solidFill>
                  <a:srgbClr val="2074FC"/>
                </a:solidFill>
                <a:latin typeface="Century Gothic" pitchFamily="34" charset="0"/>
                <a:cs typeface="+mn-cs"/>
              </a:rPr>
              <a:t>Community Trainings/Forums</a:t>
            </a:r>
          </a:p>
          <a:p>
            <a:pPr>
              <a:defRPr/>
            </a:pPr>
            <a:endParaRPr lang="en-US" sz="2000" b="1" i="1" dirty="0">
              <a:solidFill>
                <a:srgbClr val="2074FC"/>
              </a:solidFill>
              <a:latin typeface="Century Gothic" pitchFamily="34" charset="0"/>
              <a:cs typeface="+mn-cs"/>
            </a:endParaRPr>
          </a:p>
          <a:p>
            <a:pPr marL="114300">
              <a:buFont typeface="Wingdings" pitchFamily="2" charset="2"/>
              <a:buChar char="Ø"/>
              <a:tabLst>
                <a:tab pos="342900" algn="l"/>
                <a:tab pos="571500" algn="l"/>
              </a:tabLst>
              <a:defRPr/>
            </a:pPr>
            <a:r>
              <a:rPr lang="en-US" sz="2000" b="1" dirty="0">
                <a:solidFill>
                  <a:srgbClr val="2074FC"/>
                </a:solidFill>
                <a:latin typeface="Century Gothic" pitchFamily="34" charset="0"/>
                <a:cs typeface="+mn-cs"/>
              </a:rPr>
              <a:t>Suicide Prevention Training</a:t>
            </a:r>
            <a:r>
              <a:rPr lang="en-US" sz="1200" b="1" dirty="0">
                <a:solidFill>
                  <a:srgbClr val="2074FC"/>
                </a:solidFill>
                <a:latin typeface="Century Gothic" pitchFamily="34" charset="0"/>
                <a:cs typeface="+mn-cs"/>
              </a:rPr>
              <a:t>		</a:t>
            </a:r>
          </a:p>
          <a:p>
            <a:pPr marL="342900">
              <a:tabLst>
                <a:tab pos="685800" algn="l"/>
              </a:tabLst>
              <a:defRPr/>
            </a:pPr>
            <a:endParaRPr lang="en-US" sz="2000" b="1" dirty="0">
              <a:solidFill>
                <a:srgbClr val="2074FC"/>
              </a:solidFill>
              <a:latin typeface="Century Gothic" pitchFamily="34" charset="0"/>
              <a:cs typeface="+mn-cs"/>
            </a:endParaRPr>
          </a:p>
          <a:p>
            <a:pPr marL="114300">
              <a:buFont typeface="Wingdings" pitchFamily="2" charset="2"/>
              <a:buChar char="Ø"/>
              <a:tabLst>
                <a:tab pos="342900" algn="l"/>
                <a:tab pos="571500" algn="l"/>
              </a:tabLst>
              <a:defRPr/>
            </a:pPr>
            <a:r>
              <a:rPr lang="en-US" sz="2000" b="1" dirty="0">
                <a:solidFill>
                  <a:srgbClr val="2074FC"/>
                </a:solidFill>
                <a:latin typeface="Century Gothic" pitchFamily="34" charset="0"/>
                <a:cs typeface="+mn-cs"/>
              </a:rPr>
              <a:t>Citizen’s for Safety/Traffic Jam Workshop</a:t>
            </a:r>
          </a:p>
          <a:p>
            <a:pPr marL="114300">
              <a:tabLst>
                <a:tab pos="342900" algn="l"/>
                <a:tab pos="571500" algn="l"/>
              </a:tabLst>
              <a:defRPr/>
            </a:pPr>
            <a:endParaRPr lang="en-US" sz="2000" b="1" dirty="0">
              <a:solidFill>
                <a:srgbClr val="2074FC"/>
              </a:solidFill>
              <a:latin typeface="Century Gothic" pitchFamily="34" charset="0"/>
              <a:cs typeface="+mn-cs"/>
            </a:endParaRPr>
          </a:p>
          <a:p>
            <a:pPr marL="114300">
              <a:buFont typeface="Wingdings" pitchFamily="2" charset="2"/>
              <a:buChar char="Ø"/>
              <a:tabLst>
                <a:tab pos="342900" algn="l"/>
                <a:tab pos="571500" algn="l"/>
              </a:tabLst>
              <a:defRPr/>
            </a:pPr>
            <a:r>
              <a:rPr lang="en-US" sz="2000" b="1" dirty="0">
                <a:solidFill>
                  <a:srgbClr val="2074FC"/>
                </a:solidFill>
                <a:latin typeface="Century Gothic" pitchFamily="34" charset="0"/>
                <a:cs typeface="+mn-cs"/>
              </a:rPr>
              <a:t>DV Presentation with Shannon Booker (Framingham 8) </a:t>
            </a:r>
          </a:p>
          <a:p>
            <a:pPr>
              <a:defRPr/>
            </a:pPr>
            <a:r>
              <a:rPr lang="en-US" sz="2000" b="1" dirty="0">
                <a:solidFill>
                  <a:srgbClr val="000000"/>
                </a:solidFill>
                <a:latin typeface="Century Gothic" pitchFamily="34" charset="0"/>
                <a:cs typeface="+mn-cs"/>
              </a:rPr>
              <a:t>	</a:t>
            </a:r>
          </a:p>
        </p:txBody>
      </p:sp>
      <p:pic>
        <p:nvPicPr>
          <p:cNvPr id="48132" name="Picture 6"/>
          <p:cNvPicPr>
            <a:picLocks noChangeAspect="1" noChangeArrowheads="1"/>
          </p:cNvPicPr>
          <p:nvPr/>
        </p:nvPicPr>
        <p:blipFill>
          <a:blip r:embed="rId3"/>
          <a:srcRect/>
          <a:stretch>
            <a:fillRect/>
          </a:stretch>
        </p:blipFill>
        <p:spPr bwMode="auto">
          <a:xfrm>
            <a:off x="3505200" y="4876800"/>
            <a:ext cx="2209800" cy="1917700"/>
          </a:xfrm>
          <a:prstGeom prst="rect">
            <a:avLst/>
          </a:prstGeom>
          <a:noFill/>
          <a:ln w="9525">
            <a:noFill/>
            <a:miter lim="800000"/>
            <a:headEnd/>
            <a:tailEnd/>
          </a:ln>
        </p:spPr>
      </p:pic>
      <p:pic>
        <p:nvPicPr>
          <p:cNvPr id="48133" name="Picture 2"/>
          <p:cNvPicPr>
            <a:picLocks noChangeAspect="1" noChangeArrowheads="1"/>
          </p:cNvPicPr>
          <p:nvPr/>
        </p:nvPicPr>
        <p:blipFill>
          <a:blip r:embed="rId4"/>
          <a:srcRect/>
          <a:stretch>
            <a:fillRect/>
          </a:stretch>
        </p:blipFill>
        <p:spPr bwMode="auto">
          <a:xfrm>
            <a:off x="152400" y="4876800"/>
            <a:ext cx="2667000" cy="1925638"/>
          </a:xfrm>
          <a:prstGeom prst="rect">
            <a:avLst/>
          </a:prstGeom>
          <a:noFill/>
          <a:ln w="9525">
            <a:noFill/>
            <a:miter lim="800000"/>
            <a:headEnd/>
            <a:tailEnd/>
          </a:ln>
        </p:spPr>
      </p:pic>
      <p:pic>
        <p:nvPicPr>
          <p:cNvPr id="48134" name="Picture 3"/>
          <p:cNvPicPr>
            <a:picLocks noChangeAspect="1" noChangeArrowheads="1"/>
          </p:cNvPicPr>
          <p:nvPr/>
        </p:nvPicPr>
        <p:blipFill>
          <a:blip r:embed="rId5"/>
          <a:srcRect/>
          <a:stretch>
            <a:fillRect/>
          </a:stretch>
        </p:blipFill>
        <p:spPr bwMode="auto">
          <a:xfrm>
            <a:off x="6477000" y="4953000"/>
            <a:ext cx="2563813"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47700" y="533400"/>
            <a:ext cx="8102600" cy="762000"/>
          </a:xfrm>
        </p:spPr>
        <p:txBody>
          <a:bodyPr anchor="t"/>
          <a:lstStyle/>
          <a:p>
            <a:pPr algn="r" eaLnBrk="1" hangingPunct="1"/>
            <a:r>
              <a:rPr lang="en-US" b="1" smtClean="0">
                <a:solidFill>
                  <a:schemeClr val="bg1"/>
                </a:solidFill>
                <a:latin typeface="Broadway" pitchFamily="82" charset="0"/>
              </a:rPr>
              <a:t>2010 Accomplishments </a:t>
            </a:r>
            <a:r>
              <a:rPr lang="en-US" sz="1200" b="1" smtClean="0">
                <a:solidFill>
                  <a:schemeClr val="bg1"/>
                </a:solidFill>
                <a:latin typeface="Broadway" pitchFamily="82" charset="0"/>
              </a:rPr>
              <a:t>cont.</a:t>
            </a:r>
            <a:endParaRPr lang="en-US" smtClean="0">
              <a:solidFill>
                <a:schemeClr val="bg1"/>
              </a:solidFill>
            </a:endParaRPr>
          </a:p>
        </p:txBody>
      </p:sp>
      <p:sp>
        <p:nvSpPr>
          <p:cNvPr id="5" name="Rectangle 2"/>
          <p:cNvSpPr txBox="1">
            <a:spLocks noChangeArrowheads="1"/>
          </p:cNvSpPr>
          <p:nvPr/>
        </p:nvSpPr>
        <p:spPr bwMode="auto">
          <a:xfrm>
            <a:off x="-2133600" y="5943600"/>
            <a:ext cx="7467600" cy="715963"/>
          </a:xfrm>
          <a:prstGeom prst="rect">
            <a:avLst/>
          </a:prstGeom>
          <a:noFill/>
          <a:ln>
            <a:miter lim="800000"/>
            <a:headEnd/>
            <a:tailEnd/>
          </a:ln>
        </p:spPr>
        <p:txBody>
          <a:bodyPr/>
          <a:lstStyle/>
          <a:p>
            <a:pPr algn="ctr">
              <a:defRPr/>
            </a:pPr>
            <a:endParaRPr lang="en-US" sz="4000" kern="0" dirty="0">
              <a:solidFill>
                <a:schemeClr val="bg2"/>
              </a:solidFill>
              <a:latin typeface="Broadway" pitchFamily="82" charset="0"/>
              <a:ea typeface="+mj-ea"/>
              <a:cs typeface="+mj-cs"/>
            </a:endParaRPr>
          </a:p>
        </p:txBody>
      </p:sp>
      <p:sp>
        <p:nvSpPr>
          <p:cNvPr id="7" name="TextBox 6"/>
          <p:cNvSpPr txBox="1"/>
          <p:nvPr/>
        </p:nvSpPr>
        <p:spPr>
          <a:xfrm>
            <a:off x="487363" y="1935163"/>
            <a:ext cx="5837237" cy="2862262"/>
          </a:xfrm>
          <a:prstGeom prst="rect">
            <a:avLst/>
          </a:prstGeom>
          <a:noFill/>
        </p:spPr>
        <p:txBody>
          <a:bodyPr>
            <a:spAutoFit/>
          </a:bodyPr>
          <a:lstStyle/>
          <a:p>
            <a:pPr>
              <a:defRPr/>
            </a:pPr>
            <a:r>
              <a:rPr lang="en-US" sz="2000" b="1" i="1" dirty="0">
                <a:solidFill>
                  <a:srgbClr val="2074FC"/>
                </a:solidFill>
                <a:latin typeface="Century Gothic" pitchFamily="34" charset="0"/>
                <a:cs typeface="+mn-cs"/>
              </a:rPr>
              <a:t>Community Trainings/Forums </a:t>
            </a:r>
            <a:r>
              <a:rPr lang="en-US" sz="1200" b="1" i="1" dirty="0">
                <a:solidFill>
                  <a:srgbClr val="2074FC"/>
                </a:solidFill>
                <a:latin typeface="Century Gothic" pitchFamily="34" charset="0"/>
                <a:cs typeface="+mn-cs"/>
              </a:rPr>
              <a:t>cont.</a:t>
            </a:r>
            <a:endParaRPr lang="en-US" sz="2000" b="1" i="1" dirty="0">
              <a:solidFill>
                <a:srgbClr val="2074FC"/>
              </a:solidFill>
              <a:latin typeface="Century Gothic" pitchFamily="34" charset="0"/>
              <a:cs typeface="+mn-cs"/>
            </a:endParaRPr>
          </a:p>
          <a:p>
            <a:pPr marL="342900">
              <a:buFont typeface="Wingdings" pitchFamily="2" charset="2"/>
              <a:buChar char="ü"/>
              <a:tabLst>
                <a:tab pos="342900" algn="l"/>
                <a:tab pos="571500" algn="l"/>
              </a:tabLst>
              <a:defRPr/>
            </a:pPr>
            <a:endParaRPr lang="en-US" sz="2000" b="1" dirty="0">
              <a:solidFill>
                <a:srgbClr val="2074FC"/>
              </a:solidFill>
              <a:latin typeface="Century Gothic" pitchFamily="34" charset="0"/>
              <a:cs typeface="+mn-cs"/>
            </a:endParaRPr>
          </a:p>
          <a:p>
            <a:pPr marL="114300">
              <a:buFont typeface="Wingdings" pitchFamily="2" charset="2"/>
              <a:buChar char="Ø"/>
              <a:tabLst>
                <a:tab pos="342900" algn="l"/>
                <a:tab pos="571500" algn="l"/>
              </a:tabLst>
              <a:defRPr/>
            </a:pPr>
            <a:r>
              <a:rPr lang="en-US" sz="2000" b="1" dirty="0">
                <a:solidFill>
                  <a:srgbClr val="2074FC"/>
                </a:solidFill>
                <a:latin typeface="Century Gothic" pitchFamily="34" charset="0"/>
                <a:cs typeface="+mn-cs"/>
              </a:rPr>
              <a:t>Homicide and Bereavement</a:t>
            </a:r>
          </a:p>
          <a:p>
            <a:pPr marL="342900">
              <a:buFont typeface="Wingdings" pitchFamily="2" charset="2"/>
              <a:buChar char="ü"/>
              <a:tabLst>
                <a:tab pos="571500" algn="l"/>
              </a:tabLst>
              <a:defRPr/>
            </a:pPr>
            <a:r>
              <a:rPr lang="en-US" sz="2000" b="1" dirty="0">
                <a:solidFill>
                  <a:srgbClr val="2074FC"/>
                </a:solidFill>
                <a:latin typeface="Century Gothic" pitchFamily="34" charset="0"/>
                <a:cs typeface="+mn-cs"/>
              </a:rPr>
              <a:t> 10 Clinician were trained</a:t>
            </a:r>
          </a:p>
          <a:p>
            <a:pPr marL="114300">
              <a:buFont typeface="Wingdings" pitchFamily="2" charset="2"/>
              <a:buChar char="Ø"/>
              <a:tabLst>
                <a:tab pos="342900" algn="l"/>
                <a:tab pos="571500" algn="l"/>
              </a:tabLst>
              <a:defRPr/>
            </a:pPr>
            <a:endParaRPr lang="en-US" sz="2000" b="1" dirty="0">
              <a:solidFill>
                <a:srgbClr val="2074FC"/>
              </a:solidFill>
              <a:latin typeface="Century Gothic" pitchFamily="34" charset="0"/>
              <a:cs typeface="+mn-cs"/>
            </a:endParaRPr>
          </a:p>
          <a:p>
            <a:pPr marL="114300">
              <a:buFont typeface="Wingdings" pitchFamily="2" charset="2"/>
              <a:buChar char="Ø"/>
              <a:tabLst>
                <a:tab pos="342900" algn="l"/>
                <a:tab pos="571500" algn="l"/>
              </a:tabLst>
              <a:defRPr/>
            </a:pPr>
            <a:r>
              <a:rPr lang="en-US" sz="2000" b="1" dirty="0">
                <a:solidFill>
                  <a:srgbClr val="2074FC"/>
                </a:solidFill>
                <a:latin typeface="Century Gothic" pitchFamily="34" charset="0"/>
                <a:cs typeface="+mn-cs"/>
              </a:rPr>
              <a:t>Domestic Violence Panel &amp; Workshop</a:t>
            </a:r>
          </a:p>
          <a:p>
            <a:pPr marL="342900">
              <a:buFont typeface="Wingdings" pitchFamily="2" charset="2"/>
              <a:buChar char="ü"/>
              <a:tabLst>
                <a:tab pos="342900" algn="l"/>
                <a:tab pos="635000" algn="l"/>
              </a:tabLst>
              <a:defRPr/>
            </a:pPr>
            <a:r>
              <a:rPr lang="en-US" sz="2000" b="1" dirty="0">
                <a:solidFill>
                  <a:srgbClr val="2074FC"/>
                </a:solidFill>
                <a:latin typeface="Century Gothic" pitchFamily="34" charset="0"/>
                <a:cs typeface="+mn-cs"/>
              </a:rPr>
              <a:t>Bay State Banner did coverage article</a:t>
            </a:r>
          </a:p>
          <a:p>
            <a:pPr marL="114300">
              <a:tabLst>
                <a:tab pos="342900" algn="l"/>
                <a:tab pos="571500" algn="l"/>
              </a:tabLst>
              <a:defRPr/>
            </a:pPr>
            <a:endParaRPr lang="en-US" sz="2000" b="1" dirty="0">
              <a:solidFill>
                <a:srgbClr val="2074FC"/>
              </a:solidFill>
              <a:latin typeface="Century Gothic" pitchFamily="34" charset="0"/>
              <a:cs typeface="+mn-cs"/>
            </a:endParaRPr>
          </a:p>
          <a:p>
            <a:pPr marL="114300">
              <a:buFont typeface="Wingdings" pitchFamily="2" charset="2"/>
              <a:buChar char="Ø"/>
              <a:tabLst>
                <a:tab pos="342900" algn="l"/>
                <a:tab pos="571500" algn="l"/>
              </a:tabLst>
              <a:defRPr/>
            </a:pPr>
            <a:r>
              <a:rPr lang="en-US" sz="2000" b="1" dirty="0">
                <a:solidFill>
                  <a:srgbClr val="2074FC"/>
                </a:solidFill>
                <a:latin typeface="Century Gothic" pitchFamily="34" charset="0"/>
                <a:cs typeface="+mn-cs"/>
              </a:rPr>
              <a:t>Vivencia – Non-violent Communication</a:t>
            </a:r>
            <a:r>
              <a:rPr lang="en-US" sz="2000" b="1" dirty="0">
                <a:solidFill>
                  <a:srgbClr val="000000"/>
                </a:solidFill>
                <a:latin typeface="Century Gothic" pitchFamily="34" charset="0"/>
                <a:cs typeface="+mn-cs"/>
              </a:rPr>
              <a:t>	</a:t>
            </a:r>
          </a:p>
        </p:txBody>
      </p:sp>
      <p:pic>
        <p:nvPicPr>
          <p:cNvPr id="50180" name="Picture 4"/>
          <p:cNvPicPr>
            <a:picLocks noChangeAspect="1" noChangeArrowheads="1"/>
          </p:cNvPicPr>
          <p:nvPr/>
        </p:nvPicPr>
        <p:blipFill>
          <a:blip r:embed="rId3"/>
          <a:srcRect/>
          <a:stretch>
            <a:fillRect/>
          </a:stretch>
        </p:blipFill>
        <p:spPr bwMode="auto">
          <a:xfrm>
            <a:off x="0" y="5135563"/>
            <a:ext cx="1295400" cy="1722437"/>
          </a:xfrm>
          <a:prstGeom prst="rect">
            <a:avLst/>
          </a:prstGeom>
          <a:noFill/>
          <a:ln w="9525">
            <a:noFill/>
            <a:miter lim="800000"/>
            <a:headEnd/>
            <a:tailEnd/>
          </a:ln>
        </p:spPr>
      </p:pic>
      <p:pic>
        <p:nvPicPr>
          <p:cNvPr id="50181" name="Picture 5"/>
          <p:cNvPicPr>
            <a:picLocks noChangeAspect="1" noChangeArrowheads="1"/>
          </p:cNvPicPr>
          <p:nvPr/>
        </p:nvPicPr>
        <p:blipFill>
          <a:blip r:embed="rId4"/>
          <a:srcRect/>
          <a:stretch>
            <a:fillRect/>
          </a:stretch>
        </p:blipFill>
        <p:spPr bwMode="auto">
          <a:xfrm>
            <a:off x="7010400" y="5486400"/>
            <a:ext cx="950913" cy="1371600"/>
          </a:xfrm>
          <a:prstGeom prst="rect">
            <a:avLst/>
          </a:prstGeom>
          <a:noFill/>
          <a:ln w="9525">
            <a:noFill/>
            <a:miter lim="800000"/>
            <a:headEnd/>
            <a:tailEnd/>
          </a:ln>
        </p:spPr>
      </p:pic>
      <p:pic>
        <p:nvPicPr>
          <p:cNvPr id="50182" name="Picture 6"/>
          <p:cNvPicPr>
            <a:picLocks noChangeAspect="1" noChangeArrowheads="1"/>
          </p:cNvPicPr>
          <p:nvPr/>
        </p:nvPicPr>
        <p:blipFill>
          <a:blip r:embed="rId5"/>
          <a:srcRect/>
          <a:stretch>
            <a:fillRect/>
          </a:stretch>
        </p:blipFill>
        <p:spPr bwMode="auto">
          <a:xfrm>
            <a:off x="3429000" y="5149850"/>
            <a:ext cx="1066800" cy="1708150"/>
          </a:xfrm>
          <a:prstGeom prst="rect">
            <a:avLst/>
          </a:prstGeom>
          <a:noFill/>
          <a:ln w="9525">
            <a:noFill/>
            <a:miter lim="800000"/>
            <a:headEnd/>
            <a:tailEnd/>
          </a:ln>
        </p:spPr>
      </p:pic>
      <p:pic>
        <p:nvPicPr>
          <p:cNvPr id="50183" name="Picture 7"/>
          <p:cNvPicPr>
            <a:picLocks noChangeAspect="1" noChangeArrowheads="1"/>
          </p:cNvPicPr>
          <p:nvPr/>
        </p:nvPicPr>
        <p:blipFill>
          <a:blip r:embed="rId6"/>
          <a:srcRect/>
          <a:stretch>
            <a:fillRect/>
          </a:stretch>
        </p:blipFill>
        <p:spPr bwMode="auto">
          <a:xfrm>
            <a:off x="4495800" y="5603875"/>
            <a:ext cx="1528763" cy="1254125"/>
          </a:xfrm>
          <a:prstGeom prst="rect">
            <a:avLst/>
          </a:prstGeom>
          <a:noFill/>
          <a:ln w="9525">
            <a:noFill/>
            <a:miter lim="800000"/>
            <a:headEnd/>
            <a:tailEnd/>
          </a:ln>
        </p:spPr>
      </p:pic>
      <p:pic>
        <p:nvPicPr>
          <p:cNvPr id="50184" name="Picture 8"/>
          <p:cNvPicPr>
            <a:picLocks noChangeAspect="1" noChangeArrowheads="1"/>
          </p:cNvPicPr>
          <p:nvPr/>
        </p:nvPicPr>
        <p:blipFill>
          <a:blip r:embed="rId7"/>
          <a:srcRect/>
          <a:stretch>
            <a:fillRect/>
          </a:stretch>
        </p:blipFill>
        <p:spPr bwMode="auto">
          <a:xfrm>
            <a:off x="7954963" y="5257800"/>
            <a:ext cx="1189037" cy="1600200"/>
          </a:xfrm>
          <a:prstGeom prst="rect">
            <a:avLst/>
          </a:prstGeom>
          <a:noFill/>
          <a:ln w="9525">
            <a:noFill/>
            <a:miter lim="800000"/>
            <a:headEnd/>
            <a:tailEnd/>
          </a:ln>
        </p:spPr>
      </p:pic>
      <p:pic>
        <p:nvPicPr>
          <p:cNvPr id="50185" name="Picture 9"/>
          <p:cNvPicPr>
            <a:picLocks noChangeAspect="1" noChangeArrowheads="1"/>
          </p:cNvPicPr>
          <p:nvPr/>
        </p:nvPicPr>
        <p:blipFill>
          <a:blip r:embed="rId8"/>
          <a:srcRect/>
          <a:stretch>
            <a:fillRect/>
          </a:stretch>
        </p:blipFill>
        <p:spPr bwMode="auto">
          <a:xfrm>
            <a:off x="6019800" y="5184775"/>
            <a:ext cx="990600" cy="1673225"/>
          </a:xfrm>
          <a:prstGeom prst="rect">
            <a:avLst/>
          </a:prstGeom>
          <a:noFill/>
          <a:ln w="9525">
            <a:noFill/>
            <a:miter lim="800000"/>
            <a:headEnd/>
            <a:tailEnd/>
          </a:ln>
        </p:spPr>
      </p:pic>
      <p:pic>
        <p:nvPicPr>
          <p:cNvPr id="50186" name="Picture 10"/>
          <p:cNvPicPr>
            <a:picLocks noChangeAspect="1" noChangeArrowheads="1"/>
          </p:cNvPicPr>
          <p:nvPr/>
        </p:nvPicPr>
        <p:blipFill>
          <a:blip r:embed="rId9"/>
          <a:srcRect/>
          <a:stretch>
            <a:fillRect/>
          </a:stretch>
        </p:blipFill>
        <p:spPr bwMode="auto">
          <a:xfrm>
            <a:off x="1295400" y="5791200"/>
            <a:ext cx="2181225"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28600" y="2895600"/>
            <a:ext cx="5257800" cy="3048000"/>
          </a:xfrm>
        </p:spPr>
        <p:txBody>
          <a:bodyPr rtlCol="0">
            <a:noAutofit/>
          </a:bodyPr>
          <a:lstStyle/>
          <a:p>
            <a:pPr marL="0" indent="0" eaLnBrk="1" fontAlgn="auto" hangingPunct="1">
              <a:lnSpc>
                <a:spcPct val="80000"/>
              </a:lnSpc>
              <a:spcAft>
                <a:spcPts val="0"/>
              </a:spcAft>
              <a:buFont typeface="Symbol" pitchFamily="18" charset="2"/>
              <a:buNone/>
              <a:defRPr/>
            </a:pPr>
            <a:r>
              <a:rPr lang="en-US" sz="2000" b="1" dirty="0">
                <a:solidFill>
                  <a:schemeClr val="bg2">
                    <a:lumMod val="50000"/>
                  </a:schemeClr>
                </a:solidFill>
                <a:latin typeface="Century Gothic" pitchFamily="34" charset="0"/>
              </a:rPr>
              <a:t>In 2007, </a:t>
            </a:r>
            <a:r>
              <a:rPr lang="en-US" sz="2000" b="1" dirty="0" smtClean="0">
                <a:solidFill>
                  <a:schemeClr val="bg2">
                    <a:lumMod val="50000"/>
                  </a:schemeClr>
                </a:solidFill>
                <a:latin typeface="Century Gothic" pitchFamily="34" charset="0"/>
              </a:rPr>
              <a:t>prompted </a:t>
            </a:r>
            <a:r>
              <a:rPr lang="en-US" sz="2000" b="1" dirty="0">
                <a:solidFill>
                  <a:schemeClr val="bg2">
                    <a:lumMod val="50000"/>
                  </a:schemeClr>
                </a:solidFill>
                <a:latin typeface="Century Gothic" pitchFamily="34" charset="0"/>
              </a:rPr>
              <a:t>by an outbreak of 13 shootings in 15 </a:t>
            </a:r>
            <a:r>
              <a:rPr lang="en-US" sz="2000" b="1" dirty="0" smtClean="0">
                <a:solidFill>
                  <a:schemeClr val="bg2">
                    <a:lumMod val="50000"/>
                  </a:schemeClr>
                </a:solidFill>
                <a:latin typeface="Century Gothic" pitchFamily="34" charset="0"/>
              </a:rPr>
              <a:t>weeks, The Academy/Bromley/</a:t>
            </a:r>
            <a:r>
              <a:rPr lang="en-US" sz="2000" b="1" dirty="0" err="1" smtClean="0">
                <a:solidFill>
                  <a:schemeClr val="bg2">
                    <a:lumMod val="50000"/>
                  </a:schemeClr>
                </a:solidFill>
                <a:latin typeface="Century Gothic" pitchFamily="34" charset="0"/>
              </a:rPr>
              <a:t>Egleston</a:t>
            </a:r>
            <a:r>
              <a:rPr lang="en-US" sz="2000" b="1" dirty="0" smtClean="0">
                <a:solidFill>
                  <a:schemeClr val="bg2">
                    <a:lumMod val="50000"/>
                  </a:schemeClr>
                </a:solidFill>
                <a:latin typeface="Century Gothic" pitchFamily="34" charset="0"/>
              </a:rPr>
              <a:t> </a:t>
            </a:r>
            <a:r>
              <a:rPr lang="en-US" sz="2000" b="1" dirty="0">
                <a:solidFill>
                  <a:schemeClr val="bg2">
                    <a:lumMod val="50000"/>
                  </a:schemeClr>
                </a:solidFill>
                <a:latin typeface="Century Gothic" pitchFamily="34" charset="0"/>
              </a:rPr>
              <a:t>Public Safety Task Force responds to outbreak of community </a:t>
            </a:r>
            <a:r>
              <a:rPr lang="en-US" sz="2000" b="1" dirty="0" smtClean="0">
                <a:solidFill>
                  <a:schemeClr val="bg2">
                    <a:lumMod val="50000"/>
                  </a:schemeClr>
                </a:solidFill>
                <a:latin typeface="Century Gothic" pitchFamily="34" charset="0"/>
              </a:rPr>
              <a:t>violence.</a:t>
            </a:r>
          </a:p>
          <a:p>
            <a:pPr marL="0" indent="0" eaLnBrk="1" fontAlgn="auto" hangingPunct="1">
              <a:lnSpc>
                <a:spcPct val="80000"/>
              </a:lnSpc>
              <a:spcAft>
                <a:spcPts val="0"/>
              </a:spcAft>
              <a:buFont typeface="Symbol" pitchFamily="18" charset="2"/>
              <a:buNone/>
              <a:defRPr/>
            </a:pPr>
            <a:endParaRPr lang="en-US" sz="2000" b="1" dirty="0" smtClean="0">
              <a:solidFill>
                <a:schemeClr val="bg2">
                  <a:lumMod val="50000"/>
                </a:schemeClr>
              </a:solidFill>
              <a:latin typeface="Century Gothic" pitchFamily="34" charset="0"/>
            </a:endParaRPr>
          </a:p>
          <a:p>
            <a:pPr marL="0" indent="0" eaLnBrk="1" fontAlgn="auto" hangingPunct="1">
              <a:lnSpc>
                <a:spcPct val="80000"/>
              </a:lnSpc>
              <a:spcAft>
                <a:spcPts val="0"/>
              </a:spcAft>
              <a:buFont typeface="Symbol" pitchFamily="18" charset="2"/>
              <a:buNone/>
              <a:defRPr/>
            </a:pPr>
            <a:r>
              <a:rPr lang="en-US" sz="2000" b="1" dirty="0" smtClean="0">
                <a:solidFill>
                  <a:schemeClr val="bg2">
                    <a:lumMod val="50000"/>
                  </a:schemeClr>
                </a:solidFill>
                <a:latin typeface="Century Gothic" pitchFamily="34" charset="0"/>
              </a:rPr>
              <a:t>Before </a:t>
            </a:r>
            <a:r>
              <a:rPr lang="en-US" sz="2000" b="1" dirty="0">
                <a:solidFill>
                  <a:schemeClr val="bg2">
                    <a:lumMod val="50000"/>
                  </a:schemeClr>
                </a:solidFill>
                <a:latin typeface="Century Gothic" pitchFamily="34" charset="0"/>
              </a:rPr>
              <a:t>engaging in prevention activities, participants felt compelled to respond to the trauma that community residents were experiencing.  Hence the creation of the </a:t>
            </a:r>
            <a:r>
              <a:rPr lang="en-US" sz="2000" b="1" i="1" dirty="0">
                <a:solidFill>
                  <a:schemeClr val="bg2">
                    <a:lumMod val="50000"/>
                  </a:schemeClr>
                </a:solidFill>
                <a:latin typeface="Century Gothic" pitchFamily="34" charset="0"/>
              </a:rPr>
              <a:t>Trauma Response Team</a:t>
            </a:r>
            <a:r>
              <a:rPr lang="en-US" sz="2000" b="1" i="1" dirty="0" smtClean="0">
                <a:solidFill>
                  <a:schemeClr val="bg2">
                    <a:lumMod val="50000"/>
                  </a:schemeClr>
                </a:solidFill>
                <a:latin typeface="Century Gothic" pitchFamily="34" charset="0"/>
              </a:rPr>
              <a:t>.</a:t>
            </a:r>
            <a:endParaRPr lang="en-US" sz="2000" b="1" i="1" dirty="0">
              <a:solidFill>
                <a:schemeClr val="bg2">
                  <a:lumMod val="50000"/>
                </a:schemeClr>
              </a:solidFill>
              <a:latin typeface="Century Gothic" pitchFamily="34" charset="0"/>
            </a:endParaRPr>
          </a:p>
        </p:txBody>
      </p:sp>
      <p:sp>
        <p:nvSpPr>
          <p:cNvPr id="19458" name="Rectangle 2"/>
          <p:cNvSpPr>
            <a:spLocks noGrp="1" noChangeArrowheads="1"/>
          </p:cNvSpPr>
          <p:nvPr>
            <p:ph type="title"/>
          </p:nvPr>
        </p:nvSpPr>
        <p:spPr>
          <a:xfrm>
            <a:off x="381000" y="457200"/>
            <a:ext cx="8229600" cy="838200"/>
          </a:xfrm>
        </p:spPr>
        <p:txBody>
          <a:bodyPr anchor="t"/>
          <a:lstStyle/>
          <a:p>
            <a:pPr algn="r" eaLnBrk="1" hangingPunct="1"/>
            <a:r>
              <a:rPr lang="en-US" b="1" smtClean="0">
                <a:solidFill>
                  <a:schemeClr val="bg1"/>
                </a:solidFill>
                <a:latin typeface="Broadway" pitchFamily="82" charset="0"/>
              </a:rPr>
              <a:t>Overview</a:t>
            </a:r>
          </a:p>
        </p:txBody>
      </p:sp>
      <p:pic>
        <p:nvPicPr>
          <p:cNvPr id="19459" name="Picture 4" descr="23540_113250292026744_113242348694205_200808_4378708_n.jpg"/>
          <p:cNvPicPr>
            <a:picLocks noChangeAspect="1"/>
          </p:cNvPicPr>
          <p:nvPr/>
        </p:nvPicPr>
        <p:blipFill>
          <a:blip r:embed="rId3"/>
          <a:srcRect/>
          <a:stretch>
            <a:fillRect/>
          </a:stretch>
        </p:blipFill>
        <p:spPr bwMode="auto">
          <a:xfrm>
            <a:off x="5719763" y="2819400"/>
            <a:ext cx="3195637" cy="316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2133600"/>
            <a:ext cx="5029200" cy="1600200"/>
          </a:xfrm>
        </p:spPr>
        <p:txBody>
          <a:bodyPr rtlCol="0">
            <a:normAutofit/>
          </a:bodyPr>
          <a:lstStyle/>
          <a:p>
            <a:pPr marL="274320" indent="-274320" eaLnBrk="1" fontAlgn="auto" hangingPunct="1">
              <a:spcAft>
                <a:spcPts val="0"/>
              </a:spcAft>
              <a:buFontTx/>
              <a:buNone/>
              <a:defRPr/>
            </a:pPr>
            <a:r>
              <a:rPr lang="en-US" sz="2000" b="1" dirty="0" smtClean="0">
                <a:solidFill>
                  <a:srgbClr val="2074FC"/>
                </a:solidFill>
                <a:latin typeface="Century Gothic" pitchFamily="34" charset="0"/>
              </a:rPr>
              <a:t>Community Appreciation Luncheon</a:t>
            </a:r>
            <a:endParaRPr lang="en-US" sz="1200" b="1" dirty="0" smtClean="0">
              <a:solidFill>
                <a:srgbClr val="2074FC"/>
              </a:solidFill>
              <a:latin typeface="Century Gothic" pitchFamily="34" charset="0"/>
            </a:endParaRPr>
          </a:p>
          <a:p>
            <a:pPr marL="177800" indent="50800" eaLnBrk="1" fontAlgn="auto" hangingPunct="1">
              <a:spcAft>
                <a:spcPts val="0"/>
              </a:spcAft>
              <a:buFont typeface="Wingdings" pitchFamily="2" charset="2"/>
              <a:buChar char="ü"/>
              <a:tabLst>
                <a:tab pos="520700" algn="l"/>
              </a:tabLst>
              <a:defRPr/>
            </a:pPr>
            <a:r>
              <a:rPr lang="en-US" sz="2000" b="1" dirty="0" smtClean="0">
                <a:solidFill>
                  <a:srgbClr val="2074FC"/>
                </a:solidFill>
                <a:latin typeface="Century Gothic" pitchFamily="34" charset="0"/>
              </a:rPr>
              <a:t>	60 people in attendance</a:t>
            </a:r>
          </a:p>
          <a:p>
            <a:pPr marL="177800" indent="50800" eaLnBrk="1" fontAlgn="auto" hangingPunct="1">
              <a:spcAft>
                <a:spcPts val="0"/>
              </a:spcAft>
              <a:buFont typeface="Wingdings" pitchFamily="2" charset="2"/>
              <a:buChar char="ü"/>
              <a:tabLst>
                <a:tab pos="520700" algn="l"/>
              </a:tabLst>
              <a:defRPr/>
            </a:pPr>
            <a:r>
              <a:rPr lang="en-US" sz="2000" b="1" dirty="0" smtClean="0">
                <a:solidFill>
                  <a:srgbClr val="2074FC"/>
                </a:solidFill>
                <a:latin typeface="Century Gothic" pitchFamily="34" charset="0"/>
              </a:rPr>
              <a:t>	8 Recognition Awards presented</a:t>
            </a:r>
          </a:p>
          <a:p>
            <a:pPr marL="177800" indent="50800" eaLnBrk="1" fontAlgn="auto" hangingPunct="1">
              <a:spcAft>
                <a:spcPts val="0"/>
              </a:spcAft>
              <a:buFont typeface="Wingdings" pitchFamily="2" charset="2"/>
              <a:buChar char="ü"/>
              <a:tabLst>
                <a:tab pos="520700" algn="l"/>
              </a:tabLst>
              <a:defRPr/>
            </a:pPr>
            <a:r>
              <a:rPr lang="en-US" sz="2000" b="1" dirty="0" smtClean="0">
                <a:solidFill>
                  <a:srgbClr val="2074FC"/>
                </a:solidFill>
                <a:latin typeface="Century Gothic" pitchFamily="34" charset="0"/>
              </a:rPr>
              <a:t>	8 Service Awards presented</a:t>
            </a:r>
          </a:p>
        </p:txBody>
      </p:sp>
      <p:sp>
        <p:nvSpPr>
          <p:cNvPr id="52226" name="Rectangle 4"/>
          <p:cNvSpPr>
            <a:spLocks noGrp="1" noChangeArrowheads="1"/>
          </p:cNvSpPr>
          <p:nvPr>
            <p:ph type="title"/>
          </p:nvPr>
        </p:nvSpPr>
        <p:spPr>
          <a:xfrm>
            <a:off x="1828800" y="533400"/>
            <a:ext cx="6629400" cy="769938"/>
          </a:xfrm>
        </p:spPr>
        <p:txBody>
          <a:bodyPr anchor="t">
            <a:spAutoFit/>
          </a:bodyPr>
          <a:lstStyle/>
          <a:p>
            <a:pPr algn="r" eaLnBrk="1" hangingPunct="1"/>
            <a:r>
              <a:rPr lang="en-US" smtClean="0">
                <a:solidFill>
                  <a:schemeClr val="bg1"/>
                </a:solidFill>
                <a:latin typeface="Broadway" pitchFamily="82" charset="0"/>
                <a:ea typeface="Aharoni"/>
                <a:cs typeface="Aharoni"/>
              </a:rPr>
              <a:t>2010 Activities</a:t>
            </a:r>
          </a:p>
        </p:txBody>
      </p:sp>
      <p:sp>
        <p:nvSpPr>
          <p:cNvPr id="5" name="TextBox 4"/>
          <p:cNvSpPr txBox="1"/>
          <p:nvPr/>
        </p:nvSpPr>
        <p:spPr>
          <a:xfrm>
            <a:off x="457200" y="3733800"/>
            <a:ext cx="5029200" cy="1323975"/>
          </a:xfrm>
          <a:prstGeom prst="rect">
            <a:avLst/>
          </a:prstGeom>
          <a:noFill/>
        </p:spPr>
        <p:txBody>
          <a:bodyPr>
            <a:spAutoFit/>
          </a:bodyPr>
          <a:lstStyle/>
          <a:p>
            <a:pPr>
              <a:defRPr/>
            </a:pPr>
            <a:r>
              <a:rPr lang="en-US" sz="2000" b="1" dirty="0">
                <a:solidFill>
                  <a:srgbClr val="2074FC"/>
                </a:solidFill>
                <a:latin typeface="Century Gothic" pitchFamily="34" charset="0"/>
                <a:cs typeface="+mn-cs"/>
              </a:rPr>
              <a:t>Logo Contest and Design</a:t>
            </a:r>
          </a:p>
          <a:p>
            <a:pPr marL="228600">
              <a:buFont typeface="Wingdings" pitchFamily="2" charset="2"/>
              <a:buChar char="ü"/>
              <a:tabLst>
                <a:tab pos="635000" algn="l"/>
              </a:tabLst>
              <a:defRPr/>
            </a:pPr>
            <a:r>
              <a:rPr lang="en-US" sz="2000" b="1" dirty="0">
                <a:solidFill>
                  <a:srgbClr val="2074FC"/>
                </a:solidFill>
                <a:latin typeface="Century Gothic" pitchFamily="34" charset="0"/>
                <a:cs typeface="+mn-cs"/>
              </a:rPr>
              <a:t>	1</a:t>
            </a:r>
            <a:r>
              <a:rPr lang="en-US" sz="2000" b="1" baseline="30000" dirty="0">
                <a:solidFill>
                  <a:srgbClr val="2074FC"/>
                </a:solidFill>
                <a:latin typeface="Century Gothic" pitchFamily="34" charset="0"/>
                <a:cs typeface="+mn-cs"/>
              </a:rPr>
              <a:t>st</a:t>
            </a:r>
            <a:r>
              <a:rPr lang="en-US" sz="2000" b="1" dirty="0">
                <a:solidFill>
                  <a:srgbClr val="2074FC"/>
                </a:solidFill>
                <a:latin typeface="Century Gothic" pitchFamily="34" charset="0"/>
                <a:cs typeface="+mn-cs"/>
              </a:rPr>
              <a:t> Place Winner (Ivan </a:t>
            </a:r>
            <a:r>
              <a:rPr lang="en-US" sz="2000" b="1" dirty="0" err="1">
                <a:solidFill>
                  <a:srgbClr val="2074FC"/>
                </a:solidFill>
                <a:latin typeface="Century Gothic" pitchFamily="34" charset="0"/>
                <a:cs typeface="+mn-cs"/>
              </a:rPr>
              <a:t>Ritchiez</a:t>
            </a:r>
            <a:r>
              <a:rPr lang="en-US" sz="2000" b="1" dirty="0">
                <a:solidFill>
                  <a:srgbClr val="2074FC"/>
                </a:solidFill>
                <a:latin typeface="Century Gothic" pitchFamily="34" charset="0"/>
                <a:cs typeface="+mn-cs"/>
              </a:rPr>
              <a:t>)</a:t>
            </a:r>
          </a:p>
          <a:p>
            <a:pPr marL="228600">
              <a:buFont typeface="Wingdings" pitchFamily="2" charset="2"/>
              <a:buChar char="ü"/>
              <a:tabLst>
                <a:tab pos="635000" algn="l"/>
              </a:tabLst>
              <a:defRPr/>
            </a:pPr>
            <a:r>
              <a:rPr lang="en-US" sz="2000" b="1" dirty="0">
                <a:solidFill>
                  <a:srgbClr val="2074FC"/>
                </a:solidFill>
                <a:latin typeface="Century Gothic" pitchFamily="34" charset="0"/>
                <a:cs typeface="+mn-cs"/>
              </a:rPr>
              <a:t>	2</a:t>
            </a:r>
            <a:r>
              <a:rPr lang="en-US" sz="2000" b="1" baseline="30000" dirty="0">
                <a:solidFill>
                  <a:srgbClr val="2074FC"/>
                </a:solidFill>
                <a:latin typeface="Century Gothic" pitchFamily="34" charset="0"/>
                <a:cs typeface="+mn-cs"/>
              </a:rPr>
              <a:t>nd</a:t>
            </a:r>
            <a:r>
              <a:rPr lang="en-US" sz="2000" b="1" dirty="0">
                <a:solidFill>
                  <a:srgbClr val="2074FC"/>
                </a:solidFill>
                <a:latin typeface="Century Gothic" pitchFamily="34" charset="0"/>
                <a:cs typeface="+mn-cs"/>
              </a:rPr>
              <a:t> Place Winner (Mario Sanchez)</a:t>
            </a:r>
          </a:p>
          <a:p>
            <a:pPr marL="228600">
              <a:buFont typeface="Wingdings" pitchFamily="2" charset="2"/>
              <a:buChar char="ü"/>
              <a:tabLst>
                <a:tab pos="635000" algn="l"/>
              </a:tabLst>
              <a:defRPr/>
            </a:pPr>
            <a:r>
              <a:rPr lang="en-US" sz="2000" b="1" dirty="0">
                <a:solidFill>
                  <a:srgbClr val="2074FC"/>
                </a:solidFill>
                <a:latin typeface="Century Gothic" pitchFamily="34" charset="0"/>
                <a:cs typeface="+mn-cs"/>
              </a:rPr>
              <a:t>	3</a:t>
            </a:r>
            <a:r>
              <a:rPr lang="en-US" sz="2000" b="1" baseline="30000" dirty="0">
                <a:solidFill>
                  <a:srgbClr val="2074FC"/>
                </a:solidFill>
                <a:latin typeface="Century Gothic" pitchFamily="34" charset="0"/>
                <a:cs typeface="+mn-cs"/>
              </a:rPr>
              <a:t>rd</a:t>
            </a:r>
            <a:r>
              <a:rPr lang="en-US" sz="2000" b="1" dirty="0">
                <a:solidFill>
                  <a:srgbClr val="2074FC"/>
                </a:solidFill>
                <a:latin typeface="Century Gothic" pitchFamily="34" charset="0"/>
                <a:cs typeface="+mn-cs"/>
              </a:rPr>
              <a:t> Place Winner (Julio Rodriguez)</a:t>
            </a:r>
          </a:p>
        </p:txBody>
      </p:sp>
      <p:pic>
        <p:nvPicPr>
          <p:cNvPr id="52228" name="Picture 4"/>
          <p:cNvPicPr>
            <a:picLocks noChangeAspect="1" noChangeArrowheads="1"/>
          </p:cNvPicPr>
          <p:nvPr/>
        </p:nvPicPr>
        <p:blipFill>
          <a:blip r:embed="rId3"/>
          <a:srcRect/>
          <a:stretch>
            <a:fillRect/>
          </a:stretch>
        </p:blipFill>
        <p:spPr bwMode="auto">
          <a:xfrm>
            <a:off x="228600" y="5334000"/>
            <a:ext cx="8686800"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5181600" y="457200"/>
            <a:ext cx="3581400" cy="868363"/>
          </a:xfrm>
        </p:spPr>
        <p:txBody>
          <a:bodyPr anchor="t"/>
          <a:lstStyle/>
          <a:p>
            <a:pPr algn="r" eaLnBrk="1" hangingPunct="1"/>
            <a:r>
              <a:rPr lang="en-US" smtClean="0">
                <a:solidFill>
                  <a:schemeClr val="bg1"/>
                </a:solidFill>
                <a:latin typeface="Broadway" pitchFamily="82" charset="0"/>
              </a:rPr>
              <a:t>2011 Goals</a:t>
            </a:r>
          </a:p>
        </p:txBody>
      </p:sp>
      <p:graphicFrame>
        <p:nvGraphicFramePr>
          <p:cNvPr id="7" name="Diagram 6"/>
          <p:cNvGraphicFramePr/>
          <p:nvPr/>
        </p:nvGraphicFramePr>
        <p:xfrm>
          <a:off x="228600" y="25908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7086600" y="2971800"/>
            <a:ext cx="1752600" cy="27432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rgbClr val="000000"/>
                </a:solidFill>
              </a:rPr>
              <a:t>Each of the identified goals has objectives, activities and measureable outcomes that will demonstrate the progress that the Collaborative has made at the end  of the year</a:t>
            </a:r>
            <a:r>
              <a:rPr lang="en-US" dirty="0">
                <a:solidFill>
                  <a:srgbClr val="000000"/>
                </a:solidFill>
              </a:rPr>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2"/>
          <p:cNvSpPr txBox="1">
            <a:spLocks noChangeArrowheads="1"/>
          </p:cNvSpPr>
          <p:nvPr/>
        </p:nvSpPr>
        <p:spPr bwMode="auto">
          <a:xfrm>
            <a:off x="3568700" y="2427288"/>
            <a:ext cx="2286000" cy="1323975"/>
          </a:xfrm>
          <a:prstGeom prst="rect">
            <a:avLst/>
          </a:prstGeom>
          <a:noFill/>
          <a:ln w="9525">
            <a:noFill/>
            <a:miter lim="800000"/>
            <a:headEnd/>
            <a:tailEnd/>
          </a:ln>
        </p:spPr>
        <p:txBody>
          <a:bodyPr>
            <a:spAutoFit/>
          </a:bodyPr>
          <a:lstStyle/>
          <a:p>
            <a:r>
              <a:rPr lang="en-US" sz="1600" b="1">
                <a:solidFill>
                  <a:srgbClr val="2074FC"/>
                </a:solidFill>
                <a:latin typeface="Century Gothic" pitchFamily="34" charset="0"/>
              </a:rPr>
              <a:t>The team is a wonderful tool for our organization…” - </a:t>
            </a:r>
            <a:r>
              <a:rPr lang="en-US" sz="1600" b="1">
                <a:solidFill>
                  <a:srgbClr val="000000"/>
                </a:solidFill>
                <a:latin typeface="Century Gothic" pitchFamily="34" charset="0"/>
              </a:rPr>
              <a:t>Jacque Furtado, Bromley Health</a:t>
            </a:r>
            <a:endParaRPr lang="en-US" sz="1600">
              <a:solidFill>
                <a:srgbClr val="000000"/>
              </a:solidFill>
              <a:latin typeface="Century Gothic" pitchFamily="34" charset="0"/>
            </a:endParaRPr>
          </a:p>
        </p:txBody>
      </p:sp>
      <p:sp>
        <p:nvSpPr>
          <p:cNvPr id="56322" name="TextBox 3"/>
          <p:cNvSpPr txBox="1">
            <a:spLocks noChangeArrowheads="1"/>
          </p:cNvSpPr>
          <p:nvPr/>
        </p:nvSpPr>
        <p:spPr bwMode="auto">
          <a:xfrm>
            <a:off x="9677400" y="2209800"/>
            <a:ext cx="1295400" cy="369888"/>
          </a:xfrm>
          <a:prstGeom prst="rect">
            <a:avLst/>
          </a:prstGeom>
          <a:noFill/>
          <a:ln w="9525">
            <a:noFill/>
            <a:miter lim="800000"/>
            <a:headEnd/>
            <a:tailEnd/>
          </a:ln>
        </p:spPr>
        <p:txBody>
          <a:bodyPr>
            <a:spAutoFit/>
          </a:bodyPr>
          <a:lstStyle/>
          <a:p>
            <a:endParaRPr lang="en-US"/>
          </a:p>
        </p:txBody>
      </p:sp>
      <p:sp>
        <p:nvSpPr>
          <p:cNvPr id="10" name="Round Single Corner Rectangle 4"/>
          <p:cNvSpPr/>
          <p:nvPr/>
        </p:nvSpPr>
        <p:spPr>
          <a:xfrm>
            <a:off x="533400" y="3194050"/>
            <a:ext cx="2362200" cy="2660650"/>
          </a:xfrm>
          <a:prstGeom prst="rect">
            <a:avLst/>
          </a:prstGeom>
        </p:spPr>
        <p:style>
          <a:lnRef idx="0">
            <a:scrgbClr r="0" g="0" b="0"/>
          </a:lnRef>
          <a:fillRef idx="0">
            <a:scrgbClr r="0" g="0" b="0"/>
          </a:fillRef>
          <a:effectRef idx="0">
            <a:scrgbClr r="0" g="0" b="0"/>
          </a:effectRef>
          <a:fontRef idx="minor">
            <a:schemeClr val="lt1"/>
          </a:fontRef>
        </p:style>
        <p:txBody>
          <a:bodyPr lIns="99568" tIns="99568" rIns="99568" bIns="99568" spcCol="1270" anchor="ctr"/>
          <a:lstStyle/>
          <a:p>
            <a:pPr algn="ctr" defTabSz="622300">
              <a:lnSpc>
                <a:spcPct val="90000"/>
              </a:lnSpc>
              <a:spcAft>
                <a:spcPct val="35000"/>
              </a:spcAft>
              <a:defRPr/>
            </a:pPr>
            <a:r>
              <a:rPr lang="en-US" sz="1600" b="1" dirty="0">
                <a:solidFill>
                  <a:srgbClr val="2074FC"/>
                </a:solidFill>
                <a:latin typeface="Century Gothic" pitchFamily="34" charset="0"/>
              </a:rPr>
              <a:t>“For me The Collaborative has inspired my total outlook and understanding of the traumatic aspects that happen in my community and with me personally” - </a:t>
            </a:r>
            <a:r>
              <a:rPr lang="en-US" sz="1600" b="1" dirty="0">
                <a:solidFill>
                  <a:srgbClr val="000000"/>
                </a:solidFill>
                <a:latin typeface="Century Gothic" pitchFamily="34" charset="0"/>
              </a:rPr>
              <a:t>Annie Russell, New Academy Estates.</a:t>
            </a:r>
            <a:endParaRPr lang="en-US" sz="1600" dirty="0">
              <a:solidFill>
                <a:srgbClr val="000000"/>
              </a:solidFill>
              <a:latin typeface="Century Gothic" pitchFamily="34" charset="0"/>
            </a:endParaRPr>
          </a:p>
        </p:txBody>
      </p:sp>
      <p:sp>
        <p:nvSpPr>
          <p:cNvPr id="56324" name="TextBox 4"/>
          <p:cNvSpPr txBox="1">
            <a:spLocks noChangeArrowheads="1"/>
          </p:cNvSpPr>
          <p:nvPr/>
        </p:nvSpPr>
        <p:spPr bwMode="auto">
          <a:xfrm>
            <a:off x="3581400" y="4038600"/>
            <a:ext cx="4572000" cy="1816100"/>
          </a:xfrm>
          <a:prstGeom prst="rect">
            <a:avLst/>
          </a:prstGeom>
          <a:noFill/>
          <a:ln w="9525">
            <a:noFill/>
            <a:miter lim="800000"/>
            <a:headEnd/>
            <a:tailEnd/>
          </a:ln>
        </p:spPr>
        <p:txBody>
          <a:bodyPr>
            <a:spAutoFit/>
          </a:bodyPr>
          <a:lstStyle/>
          <a:p>
            <a:pPr algn="ctr"/>
            <a:r>
              <a:rPr lang="en-US" sz="1600" b="1">
                <a:solidFill>
                  <a:srgbClr val="2074FC"/>
                </a:solidFill>
                <a:latin typeface="Century Gothic" pitchFamily="34" charset="0"/>
              </a:rPr>
              <a:t>As a person that studies crime prevention on a national level I can say this program is a model for many cities across the US.  True partnership, community leadership with positive real expected outcomes are the key elements of this program.” </a:t>
            </a:r>
            <a:r>
              <a:rPr lang="en-US" sz="1400" b="1">
                <a:solidFill>
                  <a:srgbClr val="2074FC"/>
                </a:solidFill>
                <a:latin typeface="Century Gothic" pitchFamily="34" charset="0"/>
              </a:rPr>
              <a:t>– </a:t>
            </a:r>
            <a:r>
              <a:rPr lang="en-US" sz="1600" b="1">
                <a:solidFill>
                  <a:srgbClr val="000000"/>
                </a:solidFill>
                <a:latin typeface="Century Gothic" pitchFamily="34" charset="0"/>
              </a:rPr>
              <a:t>Thaddeus Miles, MassHousing</a:t>
            </a:r>
            <a:endParaRPr lang="en-US" sz="1600">
              <a:solidFill>
                <a:srgbClr val="000000"/>
              </a:solidFill>
            </a:endParaRPr>
          </a:p>
        </p:txBody>
      </p:sp>
      <p:sp>
        <p:nvSpPr>
          <p:cNvPr id="56325" name="Rectangle 5"/>
          <p:cNvSpPr>
            <a:spLocks noChangeArrowheads="1"/>
          </p:cNvSpPr>
          <p:nvPr/>
        </p:nvSpPr>
        <p:spPr bwMode="auto">
          <a:xfrm>
            <a:off x="304800" y="1085850"/>
            <a:ext cx="3276600" cy="2062163"/>
          </a:xfrm>
          <a:prstGeom prst="rect">
            <a:avLst/>
          </a:prstGeom>
          <a:noFill/>
          <a:ln w="9525">
            <a:noFill/>
            <a:miter lim="800000"/>
            <a:headEnd/>
            <a:tailEnd/>
          </a:ln>
        </p:spPr>
        <p:txBody>
          <a:bodyPr>
            <a:spAutoFit/>
          </a:bodyPr>
          <a:lstStyle/>
          <a:p>
            <a:r>
              <a:rPr lang="en-US" sz="1600" b="1">
                <a:solidFill>
                  <a:srgbClr val="2074FC"/>
                </a:solidFill>
                <a:latin typeface="Century Gothic" pitchFamily="34" charset="0"/>
              </a:rPr>
              <a:t>Personally and professionally this collaboration has been a learning experience.  It has taught me the importance of support and how there is strength in numbers…” - </a:t>
            </a:r>
            <a:r>
              <a:rPr lang="en-US" sz="1600" b="1">
                <a:latin typeface="Century Gothic" pitchFamily="34" charset="0"/>
              </a:rPr>
              <a:t>Pamela Gillard, The Dimock Center</a:t>
            </a:r>
          </a:p>
        </p:txBody>
      </p:sp>
      <p:grpSp>
        <p:nvGrpSpPr>
          <p:cNvPr id="56326" name="Group 11"/>
          <p:cNvGrpSpPr>
            <a:grpSpLocks/>
          </p:cNvGrpSpPr>
          <p:nvPr/>
        </p:nvGrpSpPr>
        <p:grpSpPr bwMode="auto">
          <a:xfrm>
            <a:off x="6248400" y="1731963"/>
            <a:ext cx="2286000" cy="2209800"/>
            <a:chOff x="2514596" y="1638304"/>
            <a:chExt cx="2286007" cy="2209800"/>
          </a:xfrm>
        </p:grpSpPr>
        <p:sp>
          <p:nvSpPr>
            <p:cNvPr id="13" name="Rounded Rectangle 12"/>
            <p:cNvSpPr/>
            <p:nvPr/>
          </p:nvSpPr>
          <p:spPr>
            <a:xfrm>
              <a:off x="2514596" y="1638304"/>
              <a:ext cx="2286007" cy="2209800"/>
            </a:xfrm>
            <a:prstGeom prst="round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622546" y="1746254"/>
              <a:ext cx="2070106" cy="199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endParaRPr lang="en-US" sz="1400" dirty="0">
                <a:solidFill>
                  <a:srgbClr val="C00000"/>
                </a:solidFill>
                <a:latin typeface="Century Gothic"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4"/>
          <p:cNvSpPr txBox="1">
            <a:spLocks noChangeArrowheads="1"/>
          </p:cNvSpPr>
          <p:nvPr/>
        </p:nvSpPr>
        <p:spPr bwMode="auto">
          <a:xfrm>
            <a:off x="228600" y="220663"/>
            <a:ext cx="8686800" cy="954087"/>
          </a:xfrm>
          <a:prstGeom prst="rect">
            <a:avLst/>
          </a:prstGeom>
          <a:noFill/>
          <a:ln w="9525">
            <a:noFill/>
            <a:miter lim="800000"/>
            <a:headEnd/>
            <a:tailEnd/>
          </a:ln>
        </p:spPr>
        <p:txBody>
          <a:bodyPr>
            <a:spAutoFit/>
          </a:bodyPr>
          <a:lstStyle/>
          <a:p>
            <a:pPr algn="r">
              <a:spcBef>
                <a:spcPct val="50000"/>
              </a:spcBef>
            </a:pPr>
            <a:r>
              <a:rPr lang="en-US" sz="4400">
                <a:solidFill>
                  <a:schemeClr val="bg1"/>
                </a:solidFill>
                <a:latin typeface="Broadway" pitchFamily="82" charset="0"/>
              </a:rPr>
              <a:t>Project Process Chart</a:t>
            </a:r>
            <a:br>
              <a:rPr lang="en-US" sz="4400">
                <a:solidFill>
                  <a:schemeClr val="bg1"/>
                </a:solidFill>
                <a:latin typeface="Broadway" pitchFamily="82" charset="0"/>
              </a:rPr>
            </a:br>
            <a:r>
              <a:rPr lang="en-US" sz="1200" b="1">
                <a:latin typeface="Book Antiqua" pitchFamily="18" charset="0"/>
              </a:rPr>
              <a:t>( DRAFT)</a:t>
            </a:r>
            <a:endParaRPr lang="en-US" sz="1200">
              <a:latin typeface="Book Antiqua" pitchFamily="18" charset="0"/>
            </a:endParaRPr>
          </a:p>
        </p:txBody>
      </p:sp>
      <p:grpSp>
        <p:nvGrpSpPr>
          <p:cNvPr id="58370" name="Diagram 7"/>
          <p:cNvGrpSpPr>
            <a:grpSpLocks/>
          </p:cNvGrpSpPr>
          <p:nvPr/>
        </p:nvGrpSpPr>
        <p:grpSpPr bwMode="auto">
          <a:xfrm>
            <a:off x="177800" y="1295400"/>
            <a:ext cx="8915400" cy="5105400"/>
            <a:chOff x="1415" y="678"/>
            <a:chExt cx="2930" cy="2968"/>
          </a:xfrm>
        </p:grpSpPr>
        <p:sp>
          <p:nvSpPr>
            <p:cNvPr id="58374" name="_s1028"/>
            <p:cNvSpPr>
              <a:spLocks noChangeShapeType="1"/>
            </p:cNvSpPr>
            <p:nvPr/>
          </p:nvSpPr>
          <p:spPr bwMode="auto">
            <a:xfrm flipH="1" flipV="1">
              <a:off x="2397" y="1678"/>
              <a:ext cx="95" cy="107"/>
            </a:xfrm>
            <a:prstGeom prst="line">
              <a:avLst/>
            </a:prstGeom>
            <a:noFill/>
            <a:ln w="28575">
              <a:solidFill>
                <a:schemeClr val="tx1"/>
              </a:solidFill>
              <a:round/>
              <a:headEnd/>
              <a:tailEnd/>
            </a:ln>
          </p:spPr>
          <p:txBody>
            <a:bodyPr lIns="0" tIns="0" rIns="0" bIns="0" anchor="ctr"/>
            <a:lstStyle/>
            <a:p>
              <a:endParaRPr lang="en-US"/>
            </a:p>
          </p:txBody>
        </p:sp>
        <p:sp>
          <p:nvSpPr>
            <p:cNvPr id="58375" name="_s1029"/>
            <p:cNvSpPr>
              <a:spLocks noChangeArrowheads="1"/>
            </p:cNvSpPr>
            <p:nvPr/>
          </p:nvSpPr>
          <p:spPr bwMode="auto">
            <a:xfrm>
              <a:off x="1812" y="1094"/>
              <a:ext cx="684" cy="684"/>
            </a:xfrm>
            <a:prstGeom prst="ellipse">
              <a:avLst/>
            </a:prstGeom>
            <a:solidFill>
              <a:srgbClr val="99CCFF"/>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Youth Workers</a:t>
              </a:r>
            </a:p>
            <a:p>
              <a:pPr algn="ctr"/>
              <a:r>
                <a:rPr lang="en-US" sz="1200" b="1">
                  <a:solidFill>
                    <a:srgbClr val="2074FC"/>
                  </a:solidFill>
                  <a:latin typeface="Book Antiqua" pitchFamily="18" charset="0"/>
                </a:rPr>
                <a:t>/Peer Leaders</a:t>
              </a:r>
            </a:p>
          </p:txBody>
        </p:sp>
        <p:sp>
          <p:nvSpPr>
            <p:cNvPr id="58376" name="_s1030"/>
            <p:cNvSpPr>
              <a:spLocks noChangeShapeType="1"/>
            </p:cNvSpPr>
            <p:nvPr/>
          </p:nvSpPr>
          <p:spPr bwMode="auto">
            <a:xfrm flipH="1">
              <a:off x="2197" y="2140"/>
              <a:ext cx="170" cy="21"/>
            </a:xfrm>
            <a:prstGeom prst="line">
              <a:avLst/>
            </a:prstGeom>
            <a:noFill/>
            <a:ln w="28575">
              <a:solidFill>
                <a:schemeClr val="tx1"/>
              </a:solidFill>
              <a:round/>
              <a:headEnd/>
              <a:tailEnd/>
            </a:ln>
          </p:spPr>
          <p:txBody>
            <a:bodyPr lIns="0" tIns="0" rIns="0" bIns="0" anchor="ctr"/>
            <a:lstStyle/>
            <a:p>
              <a:endParaRPr lang="en-US"/>
            </a:p>
          </p:txBody>
        </p:sp>
        <p:sp>
          <p:nvSpPr>
            <p:cNvPr id="58377" name="_s1031"/>
            <p:cNvSpPr>
              <a:spLocks noChangeArrowheads="1"/>
            </p:cNvSpPr>
            <p:nvPr/>
          </p:nvSpPr>
          <p:spPr bwMode="auto">
            <a:xfrm>
              <a:off x="1512" y="1820"/>
              <a:ext cx="684" cy="684"/>
            </a:xfrm>
            <a:prstGeom prst="ellipse">
              <a:avLst/>
            </a:prstGeom>
            <a:solidFill>
              <a:srgbClr val="FFFF99"/>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1 Social Worker </a:t>
              </a:r>
            </a:p>
            <a:p>
              <a:pPr algn="ctr"/>
              <a:r>
                <a:rPr lang="en-US" sz="1000" b="1">
                  <a:solidFill>
                    <a:srgbClr val="2074FC"/>
                  </a:solidFill>
                  <a:latin typeface="Book Antiqua" pitchFamily="18" charset="0"/>
                </a:rPr>
                <a:t>(Brookside Community </a:t>
              </a:r>
            </a:p>
            <a:p>
              <a:pPr algn="ctr"/>
              <a:r>
                <a:rPr lang="en-US" sz="1000" b="1">
                  <a:solidFill>
                    <a:srgbClr val="2074FC"/>
                  </a:solidFill>
                  <a:latin typeface="Book Antiqua" pitchFamily="18" charset="0"/>
                </a:rPr>
                <a:t>Health Center)</a:t>
              </a:r>
            </a:p>
          </p:txBody>
        </p:sp>
        <p:sp>
          <p:nvSpPr>
            <p:cNvPr id="58378" name="_s1032"/>
            <p:cNvSpPr>
              <a:spLocks noChangeShapeType="1"/>
            </p:cNvSpPr>
            <p:nvPr/>
          </p:nvSpPr>
          <p:spPr bwMode="auto">
            <a:xfrm flipH="1">
              <a:off x="2397" y="2539"/>
              <a:ext cx="120" cy="105"/>
            </a:xfrm>
            <a:prstGeom prst="line">
              <a:avLst/>
            </a:prstGeom>
            <a:noFill/>
            <a:ln w="28575">
              <a:solidFill>
                <a:schemeClr val="tx1"/>
              </a:solidFill>
              <a:round/>
              <a:headEnd/>
              <a:tailEnd/>
            </a:ln>
          </p:spPr>
          <p:txBody>
            <a:bodyPr lIns="0" tIns="0" rIns="0" bIns="0" anchor="ctr"/>
            <a:lstStyle/>
            <a:p>
              <a:endParaRPr lang="en-US"/>
            </a:p>
          </p:txBody>
        </p:sp>
        <p:sp>
          <p:nvSpPr>
            <p:cNvPr id="58379" name="_s1033"/>
            <p:cNvSpPr>
              <a:spLocks noChangeArrowheads="1"/>
            </p:cNvSpPr>
            <p:nvPr/>
          </p:nvSpPr>
          <p:spPr bwMode="auto">
            <a:xfrm>
              <a:off x="1813" y="2545"/>
              <a:ext cx="684" cy="684"/>
            </a:xfrm>
            <a:prstGeom prst="ellipse">
              <a:avLst/>
            </a:prstGeom>
            <a:solidFill>
              <a:srgbClr val="FFFF99"/>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1 Social Worker </a:t>
              </a:r>
            </a:p>
            <a:p>
              <a:pPr algn="ctr"/>
              <a:r>
                <a:rPr lang="en-US" sz="1000" b="1">
                  <a:solidFill>
                    <a:srgbClr val="2074FC"/>
                  </a:solidFill>
                  <a:latin typeface="Book Antiqua" pitchFamily="18" charset="0"/>
                </a:rPr>
                <a:t>(Martha Eliot </a:t>
              </a:r>
            </a:p>
            <a:p>
              <a:pPr algn="ctr"/>
              <a:r>
                <a:rPr lang="en-US" sz="1000" b="1">
                  <a:solidFill>
                    <a:srgbClr val="2074FC"/>
                  </a:solidFill>
                  <a:latin typeface="Book Antiqua" pitchFamily="18" charset="0"/>
                </a:rPr>
                <a:t>Health Center)</a:t>
              </a:r>
            </a:p>
            <a:p>
              <a:pPr algn="ctr"/>
              <a:endParaRPr lang="en-US" sz="1200" b="1">
                <a:solidFill>
                  <a:srgbClr val="000000"/>
                </a:solidFill>
                <a:latin typeface="Book Antiqua" pitchFamily="18" charset="0"/>
              </a:endParaRPr>
            </a:p>
          </p:txBody>
        </p:sp>
        <p:sp>
          <p:nvSpPr>
            <p:cNvPr id="58380" name="_s1034"/>
            <p:cNvSpPr>
              <a:spLocks noChangeShapeType="1"/>
            </p:cNvSpPr>
            <p:nvPr/>
          </p:nvSpPr>
          <p:spPr bwMode="auto">
            <a:xfrm>
              <a:off x="2867" y="2716"/>
              <a:ext cx="1" cy="121"/>
            </a:xfrm>
            <a:prstGeom prst="line">
              <a:avLst/>
            </a:prstGeom>
            <a:noFill/>
            <a:ln w="28575">
              <a:solidFill>
                <a:schemeClr val="tx1"/>
              </a:solidFill>
              <a:round/>
              <a:headEnd/>
              <a:tailEnd/>
            </a:ln>
          </p:spPr>
          <p:txBody>
            <a:bodyPr lIns="0" tIns="0" rIns="0" bIns="0" anchor="ctr"/>
            <a:lstStyle/>
            <a:p>
              <a:endParaRPr lang="en-US"/>
            </a:p>
          </p:txBody>
        </p:sp>
        <p:sp>
          <p:nvSpPr>
            <p:cNvPr id="58381" name="_s1035"/>
            <p:cNvSpPr>
              <a:spLocks noChangeArrowheads="1"/>
            </p:cNvSpPr>
            <p:nvPr/>
          </p:nvSpPr>
          <p:spPr bwMode="auto">
            <a:xfrm>
              <a:off x="2539" y="2845"/>
              <a:ext cx="684" cy="684"/>
            </a:xfrm>
            <a:prstGeom prst="ellipse">
              <a:avLst/>
            </a:prstGeom>
            <a:solidFill>
              <a:srgbClr val="CCFFCC"/>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2 Resource Specialists</a:t>
              </a:r>
            </a:p>
            <a:p>
              <a:pPr algn="ctr"/>
              <a:r>
                <a:rPr lang="en-US" sz="1200" b="1">
                  <a:solidFill>
                    <a:srgbClr val="2074FC"/>
                  </a:solidFill>
                  <a:latin typeface="Book Antiqua" pitchFamily="18" charset="0"/>
                </a:rPr>
                <a:t>Case Managers</a:t>
              </a:r>
            </a:p>
            <a:p>
              <a:pPr algn="ctr"/>
              <a:r>
                <a:rPr lang="en-US" sz="800" b="1">
                  <a:solidFill>
                    <a:srgbClr val="2074FC"/>
                  </a:solidFill>
                  <a:latin typeface="Book Antiqua" pitchFamily="18" charset="0"/>
                </a:rPr>
                <a:t>( Housing Developments:</a:t>
              </a:r>
            </a:p>
            <a:p>
              <a:pPr algn="ctr"/>
              <a:r>
                <a:rPr lang="en-US" sz="800" b="1">
                  <a:solidFill>
                    <a:srgbClr val="2074FC"/>
                  </a:solidFill>
                  <a:latin typeface="Book Antiqua" pitchFamily="18" charset="0"/>
                </a:rPr>
                <a:t>1 Bromley Heath </a:t>
              </a:r>
            </a:p>
            <a:p>
              <a:pPr algn="ctr"/>
              <a:r>
                <a:rPr lang="en-US" sz="800" b="1">
                  <a:solidFill>
                    <a:srgbClr val="2074FC"/>
                  </a:solidFill>
                  <a:latin typeface="Book Antiqua" pitchFamily="18" charset="0"/>
                </a:rPr>
                <a:t>&amp; Academy Homes;</a:t>
              </a:r>
            </a:p>
            <a:p>
              <a:pPr algn="ctr"/>
              <a:r>
                <a:rPr lang="en-US" sz="800" b="1">
                  <a:solidFill>
                    <a:srgbClr val="2074FC"/>
                  </a:solidFill>
                  <a:latin typeface="Book Antiqua" pitchFamily="18" charset="0"/>
                </a:rPr>
                <a:t>1 - TBD)</a:t>
              </a:r>
            </a:p>
          </p:txBody>
        </p:sp>
        <p:sp>
          <p:nvSpPr>
            <p:cNvPr id="58382" name="_s1036"/>
            <p:cNvSpPr>
              <a:spLocks noChangeShapeType="1"/>
            </p:cNvSpPr>
            <p:nvPr/>
          </p:nvSpPr>
          <p:spPr bwMode="auto">
            <a:xfrm>
              <a:off x="3243" y="2539"/>
              <a:ext cx="117" cy="108"/>
            </a:xfrm>
            <a:prstGeom prst="line">
              <a:avLst/>
            </a:prstGeom>
            <a:noFill/>
            <a:ln w="28575">
              <a:solidFill>
                <a:schemeClr val="tx1"/>
              </a:solidFill>
              <a:round/>
              <a:headEnd/>
              <a:tailEnd/>
            </a:ln>
          </p:spPr>
          <p:txBody>
            <a:bodyPr lIns="0" tIns="0" rIns="0" bIns="0" anchor="ctr"/>
            <a:lstStyle/>
            <a:p>
              <a:endParaRPr lang="en-US"/>
            </a:p>
          </p:txBody>
        </p:sp>
        <p:sp>
          <p:nvSpPr>
            <p:cNvPr id="58383" name="_s1037"/>
            <p:cNvSpPr>
              <a:spLocks noChangeArrowheads="1"/>
            </p:cNvSpPr>
            <p:nvPr/>
          </p:nvSpPr>
          <p:spPr bwMode="auto">
            <a:xfrm>
              <a:off x="3264" y="2544"/>
              <a:ext cx="684" cy="684"/>
            </a:xfrm>
            <a:prstGeom prst="ellipse">
              <a:avLst/>
            </a:prstGeom>
            <a:solidFill>
              <a:srgbClr val="FFFF99"/>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1 Social Worker </a:t>
              </a:r>
            </a:p>
            <a:p>
              <a:pPr algn="ctr"/>
              <a:r>
                <a:rPr lang="en-US" sz="1000" b="1">
                  <a:solidFill>
                    <a:srgbClr val="2074FC"/>
                  </a:solidFill>
                  <a:latin typeface="Book Antiqua" pitchFamily="18" charset="0"/>
                </a:rPr>
                <a:t>(Southern JP Community </a:t>
              </a:r>
            </a:p>
            <a:p>
              <a:pPr algn="ctr"/>
              <a:r>
                <a:rPr lang="en-US" sz="1000" b="1">
                  <a:solidFill>
                    <a:srgbClr val="2074FC"/>
                  </a:solidFill>
                  <a:latin typeface="Book Antiqua" pitchFamily="18" charset="0"/>
                </a:rPr>
                <a:t>Health Center)</a:t>
              </a:r>
            </a:p>
            <a:p>
              <a:pPr algn="ctr"/>
              <a:endParaRPr lang="en-US" sz="1000" b="1">
                <a:solidFill>
                  <a:srgbClr val="2074FC"/>
                </a:solidFill>
                <a:latin typeface="Book Antiqua" pitchFamily="18" charset="0"/>
              </a:endParaRPr>
            </a:p>
          </p:txBody>
        </p:sp>
        <p:sp>
          <p:nvSpPr>
            <p:cNvPr id="58384" name="_s1038"/>
            <p:cNvSpPr>
              <a:spLocks noChangeShapeType="1"/>
            </p:cNvSpPr>
            <p:nvPr/>
          </p:nvSpPr>
          <p:spPr bwMode="auto">
            <a:xfrm>
              <a:off x="3393" y="2140"/>
              <a:ext cx="170" cy="21"/>
            </a:xfrm>
            <a:prstGeom prst="line">
              <a:avLst/>
            </a:prstGeom>
            <a:noFill/>
            <a:ln w="28575">
              <a:solidFill>
                <a:schemeClr val="tx1"/>
              </a:solidFill>
              <a:round/>
              <a:headEnd/>
              <a:tailEnd/>
            </a:ln>
          </p:spPr>
          <p:txBody>
            <a:bodyPr lIns="0" tIns="0" rIns="0" bIns="0" anchor="ctr"/>
            <a:lstStyle/>
            <a:p>
              <a:endParaRPr lang="en-US"/>
            </a:p>
          </p:txBody>
        </p:sp>
        <p:sp>
          <p:nvSpPr>
            <p:cNvPr id="58385" name="_s1039"/>
            <p:cNvSpPr>
              <a:spLocks noChangeArrowheads="1"/>
            </p:cNvSpPr>
            <p:nvPr/>
          </p:nvSpPr>
          <p:spPr bwMode="auto">
            <a:xfrm>
              <a:off x="3564" y="1819"/>
              <a:ext cx="684" cy="684"/>
            </a:xfrm>
            <a:prstGeom prst="ellipse">
              <a:avLst/>
            </a:prstGeom>
            <a:solidFill>
              <a:srgbClr val="FFFF99"/>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1 Social Worker </a:t>
              </a:r>
            </a:p>
            <a:p>
              <a:pPr algn="ctr"/>
              <a:r>
                <a:rPr lang="en-US" sz="1000" b="1">
                  <a:solidFill>
                    <a:srgbClr val="2074FC"/>
                  </a:solidFill>
                  <a:latin typeface="Book Antiqua" pitchFamily="18" charset="0"/>
                </a:rPr>
                <a:t>(Dimock Community </a:t>
              </a:r>
            </a:p>
            <a:p>
              <a:pPr algn="ctr"/>
              <a:r>
                <a:rPr lang="en-US" sz="1000" b="1">
                  <a:solidFill>
                    <a:srgbClr val="2074FC"/>
                  </a:solidFill>
                  <a:latin typeface="Book Antiqua" pitchFamily="18" charset="0"/>
                </a:rPr>
                <a:t>Health Center)</a:t>
              </a:r>
            </a:p>
            <a:p>
              <a:pPr algn="ctr"/>
              <a:endParaRPr lang="en-US" sz="1000" b="1">
                <a:solidFill>
                  <a:srgbClr val="000000"/>
                </a:solidFill>
                <a:latin typeface="Book Antiqua" pitchFamily="18" charset="0"/>
              </a:endParaRPr>
            </a:p>
          </p:txBody>
        </p:sp>
        <p:sp>
          <p:nvSpPr>
            <p:cNvPr id="58386" name="_s1040"/>
            <p:cNvSpPr>
              <a:spLocks noChangeShapeType="1"/>
            </p:cNvSpPr>
            <p:nvPr/>
          </p:nvSpPr>
          <p:spPr bwMode="auto">
            <a:xfrm flipV="1">
              <a:off x="3243" y="1678"/>
              <a:ext cx="120" cy="107"/>
            </a:xfrm>
            <a:prstGeom prst="line">
              <a:avLst/>
            </a:prstGeom>
            <a:noFill/>
            <a:ln w="28575">
              <a:solidFill>
                <a:schemeClr val="tx1"/>
              </a:solidFill>
              <a:round/>
              <a:headEnd/>
              <a:tailEnd/>
            </a:ln>
          </p:spPr>
          <p:txBody>
            <a:bodyPr lIns="0" tIns="0" rIns="0" bIns="0" anchor="ctr"/>
            <a:lstStyle/>
            <a:p>
              <a:endParaRPr lang="en-US"/>
            </a:p>
          </p:txBody>
        </p:sp>
        <p:sp>
          <p:nvSpPr>
            <p:cNvPr id="58387" name="_s1041"/>
            <p:cNvSpPr>
              <a:spLocks noChangeArrowheads="1"/>
            </p:cNvSpPr>
            <p:nvPr/>
          </p:nvSpPr>
          <p:spPr bwMode="auto">
            <a:xfrm>
              <a:off x="3263" y="1094"/>
              <a:ext cx="684" cy="684"/>
            </a:xfrm>
            <a:prstGeom prst="ellipse">
              <a:avLst/>
            </a:prstGeom>
            <a:solidFill>
              <a:srgbClr val="CCFFFF"/>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2 Street Workers/ </a:t>
              </a:r>
            </a:p>
            <a:p>
              <a:pPr algn="ctr"/>
              <a:r>
                <a:rPr lang="en-US" sz="1200" b="1">
                  <a:solidFill>
                    <a:srgbClr val="2074FC"/>
                  </a:solidFill>
                  <a:latin typeface="Book Antiqua" pitchFamily="18" charset="0"/>
                </a:rPr>
                <a:t>Community Outreach</a:t>
              </a:r>
            </a:p>
            <a:p>
              <a:pPr algn="ctr"/>
              <a:endParaRPr lang="en-US" sz="1200" b="1">
                <a:solidFill>
                  <a:srgbClr val="2074FC"/>
                </a:solidFill>
                <a:latin typeface="Book Antiqua" pitchFamily="18" charset="0"/>
              </a:endParaRPr>
            </a:p>
            <a:p>
              <a:pPr algn="ctr"/>
              <a:r>
                <a:rPr lang="en-US" sz="1200" b="1">
                  <a:solidFill>
                    <a:srgbClr val="2074FC"/>
                  </a:solidFill>
                  <a:latin typeface="Book Antiqua" pitchFamily="18" charset="0"/>
                </a:rPr>
                <a:t>Peer Leaders</a:t>
              </a:r>
            </a:p>
          </p:txBody>
        </p:sp>
        <p:sp>
          <p:nvSpPr>
            <p:cNvPr id="58388" name="_s1042"/>
            <p:cNvSpPr>
              <a:spLocks noChangeShapeType="1"/>
            </p:cNvSpPr>
            <p:nvPr/>
          </p:nvSpPr>
          <p:spPr bwMode="auto">
            <a:xfrm flipV="1">
              <a:off x="2893" y="1478"/>
              <a:ext cx="1" cy="130"/>
            </a:xfrm>
            <a:prstGeom prst="line">
              <a:avLst/>
            </a:prstGeom>
            <a:noFill/>
            <a:ln w="28575">
              <a:solidFill>
                <a:schemeClr val="tx1"/>
              </a:solidFill>
              <a:round/>
              <a:headEnd/>
              <a:tailEnd/>
            </a:ln>
          </p:spPr>
          <p:txBody>
            <a:bodyPr lIns="0" tIns="0" rIns="0" bIns="0" anchor="ctr"/>
            <a:lstStyle/>
            <a:p>
              <a:endParaRPr lang="en-US"/>
            </a:p>
          </p:txBody>
        </p:sp>
        <p:sp>
          <p:nvSpPr>
            <p:cNvPr id="58389" name="_s1043"/>
            <p:cNvSpPr>
              <a:spLocks noChangeArrowheads="1"/>
            </p:cNvSpPr>
            <p:nvPr/>
          </p:nvSpPr>
          <p:spPr bwMode="auto">
            <a:xfrm>
              <a:off x="2538" y="794"/>
              <a:ext cx="684" cy="684"/>
            </a:xfrm>
            <a:prstGeom prst="ellipse">
              <a:avLst/>
            </a:prstGeom>
            <a:solidFill>
              <a:srgbClr val="CC99FF"/>
            </a:solidFill>
            <a:ln w="9525">
              <a:solidFill>
                <a:schemeClr val="tx1"/>
              </a:solidFill>
              <a:round/>
              <a:headEnd/>
              <a:tailEnd/>
            </a:ln>
          </p:spPr>
          <p:txBody>
            <a:bodyPr wrap="none" lIns="0" tIns="0" rIns="0" bIns="0" anchor="ctr"/>
            <a:lstStyle/>
            <a:p>
              <a:pPr algn="ctr"/>
              <a:r>
                <a:rPr lang="en-US" sz="1200" b="1">
                  <a:solidFill>
                    <a:srgbClr val="2074FC"/>
                  </a:solidFill>
                  <a:latin typeface="Book Antiqua" pitchFamily="18" charset="0"/>
                </a:rPr>
                <a:t>1 Trauma Response </a:t>
              </a:r>
            </a:p>
            <a:p>
              <a:pPr algn="ctr"/>
              <a:r>
                <a:rPr lang="en-US" sz="1200" b="1">
                  <a:solidFill>
                    <a:srgbClr val="2074FC"/>
                  </a:solidFill>
                  <a:latin typeface="Book Antiqua" pitchFamily="18" charset="0"/>
                </a:rPr>
                <a:t>Coordinator and </a:t>
              </a:r>
            </a:p>
            <a:p>
              <a:pPr algn="ctr"/>
              <a:r>
                <a:rPr lang="en-US" sz="1200" b="1">
                  <a:solidFill>
                    <a:srgbClr val="2074FC"/>
                  </a:solidFill>
                  <a:latin typeface="Book Antiqua" pitchFamily="18" charset="0"/>
                </a:rPr>
                <a:t>Incident Commander</a:t>
              </a:r>
            </a:p>
          </p:txBody>
        </p:sp>
        <p:sp>
          <p:nvSpPr>
            <p:cNvPr id="58390" name="_s1044"/>
            <p:cNvSpPr>
              <a:spLocks noChangeArrowheads="1"/>
            </p:cNvSpPr>
            <p:nvPr/>
          </p:nvSpPr>
          <p:spPr bwMode="auto">
            <a:xfrm>
              <a:off x="2542" y="1697"/>
              <a:ext cx="684" cy="685"/>
            </a:xfrm>
            <a:prstGeom prst="ellipse">
              <a:avLst/>
            </a:prstGeom>
            <a:solidFill>
              <a:srgbClr val="FF99CC"/>
            </a:solidFill>
            <a:ln w="9525">
              <a:solidFill>
                <a:schemeClr val="tx1"/>
              </a:solidFill>
              <a:round/>
              <a:headEnd/>
              <a:tailEnd/>
            </a:ln>
          </p:spPr>
          <p:txBody>
            <a:bodyPr wrap="none" lIns="0" tIns="0" rIns="0" bIns="0" anchor="ctr"/>
            <a:lstStyle/>
            <a:p>
              <a:pPr algn="ctr"/>
              <a:r>
                <a:rPr lang="en-US" sz="1200">
                  <a:solidFill>
                    <a:srgbClr val="2074FC"/>
                  </a:solidFill>
                  <a:latin typeface="Book Antiqua" pitchFamily="18" charset="0"/>
                </a:rPr>
                <a:t>Jamaica Plain </a:t>
              </a:r>
            </a:p>
            <a:p>
              <a:pPr algn="ctr"/>
              <a:r>
                <a:rPr lang="en-US" sz="1200">
                  <a:solidFill>
                    <a:srgbClr val="2074FC"/>
                  </a:solidFill>
                  <a:latin typeface="Book Antiqua" pitchFamily="18" charset="0"/>
                </a:rPr>
                <a:t>Mental Health </a:t>
              </a:r>
            </a:p>
            <a:p>
              <a:pPr algn="ctr"/>
              <a:r>
                <a:rPr lang="en-US" sz="1200">
                  <a:solidFill>
                    <a:srgbClr val="2074FC"/>
                  </a:solidFill>
                  <a:latin typeface="Book Antiqua" pitchFamily="18" charset="0"/>
                </a:rPr>
                <a:t>Violence Prevention </a:t>
              </a:r>
            </a:p>
            <a:p>
              <a:pPr algn="ctr"/>
              <a:r>
                <a:rPr lang="en-US" sz="1200">
                  <a:solidFill>
                    <a:srgbClr val="2074FC"/>
                  </a:solidFill>
                  <a:latin typeface="Book Antiqua" pitchFamily="18" charset="0"/>
                </a:rPr>
                <a:t>and Intervention</a:t>
              </a:r>
            </a:p>
            <a:p>
              <a:pPr algn="ctr"/>
              <a:r>
                <a:rPr lang="en-US" sz="1200">
                  <a:solidFill>
                    <a:srgbClr val="2074FC"/>
                  </a:solidFill>
                  <a:latin typeface="Book Antiqua" pitchFamily="18" charset="0"/>
                </a:rPr>
                <a:t>Collaborative </a:t>
              </a:r>
            </a:p>
          </p:txBody>
        </p:sp>
      </p:grpSp>
      <p:sp>
        <p:nvSpPr>
          <p:cNvPr id="58371" name="Oval 25"/>
          <p:cNvSpPr>
            <a:spLocks noChangeArrowheads="1"/>
          </p:cNvSpPr>
          <p:nvPr/>
        </p:nvSpPr>
        <p:spPr bwMode="auto">
          <a:xfrm>
            <a:off x="3048000" y="2895600"/>
            <a:ext cx="3124200" cy="1905000"/>
          </a:xfrm>
          <a:prstGeom prst="ellipse">
            <a:avLst/>
          </a:prstGeom>
          <a:noFill/>
          <a:ln w="9525">
            <a:solidFill>
              <a:schemeClr val="tx1"/>
            </a:solidFill>
            <a:round/>
            <a:headEnd/>
            <a:tailEnd/>
          </a:ln>
        </p:spPr>
        <p:txBody>
          <a:bodyPr wrap="none" anchor="ctr"/>
          <a:lstStyle/>
          <a:p>
            <a:pPr algn="ctr"/>
            <a:endParaRPr lang="en-US"/>
          </a:p>
        </p:txBody>
      </p:sp>
      <p:sp>
        <p:nvSpPr>
          <p:cNvPr id="58372" name="Text Box 26"/>
          <p:cNvSpPr txBox="1">
            <a:spLocks noChangeArrowheads="1"/>
          </p:cNvSpPr>
          <p:nvPr/>
        </p:nvSpPr>
        <p:spPr bwMode="auto">
          <a:xfrm>
            <a:off x="3810000" y="4303713"/>
            <a:ext cx="1676400" cy="366712"/>
          </a:xfrm>
          <a:prstGeom prst="rect">
            <a:avLst/>
          </a:prstGeom>
          <a:noFill/>
          <a:ln w="9525">
            <a:noFill/>
            <a:miter lim="800000"/>
            <a:headEnd/>
            <a:tailEnd/>
          </a:ln>
        </p:spPr>
        <p:txBody>
          <a:bodyPr>
            <a:spAutoFit/>
          </a:bodyPr>
          <a:lstStyle/>
          <a:p>
            <a:pPr algn="ctr"/>
            <a:endParaRPr lang="en-US"/>
          </a:p>
        </p:txBody>
      </p:sp>
      <p:sp>
        <p:nvSpPr>
          <p:cNvPr id="58373" name="Text Box 27"/>
          <p:cNvSpPr txBox="1">
            <a:spLocks noChangeArrowheads="1"/>
          </p:cNvSpPr>
          <p:nvPr/>
        </p:nvSpPr>
        <p:spPr bwMode="auto">
          <a:xfrm>
            <a:off x="3581400" y="4227513"/>
            <a:ext cx="2133600" cy="523875"/>
          </a:xfrm>
          <a:prstGeom prst="rect">
            <a:avLst/>
          </a:prstGeom>
          <a:noFill/>
          <a:ln w="9525">
            <a:noFill/>
            <a:miter lim="800000"/>
            <a:headEnd/>
            <a:tailEnd/>
          </a:ln>
        </p:spPr>
        <p:txBody>
          <a:bodyPr>
            <a:spAutoFit/>
          </a:bodyPr>
          <a:lstStyle/>
          <a:p>
            <a:pPr algn="ctr"/>
            <a:r>
              <a:rPr lang="en-US" sz="1400">
                <a:solidFill>
                  <a:srgbClr val="2074FC"/>
                </a:solidFill>
              </a:rPr>
              <a:t>Domestic Violence Coordinator</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299200" y="381000"/>
            <a:ext cx="2527300" cy="957263"/>
          </a:xfrm>
        </p:spPr>
        <p:txBody>
          <a:bodyPr/>
          <a:lstStyle/>
          <a:p>
            <a:pPr eaLnBrk="1" hangingPunct="1"/>
            <a:r>
              <a:rPr lang="en-US" b="1" smtClean="0">
                <a:solidFill>
                  <a:schemeClr val="bg1"/>
                </a:solidFill>
                <a:latin typeface="Broadway" pitchFamily="82" charset="0"/>
              </a:rPr>
              <a:t>Model</a:t>
            </a:r>
          </a:p>
        </p:txBody>
      </p:sp>
      <p:sp>
        <p:nvSpPr>
          <p:cNvPr id="59394" name="AutoShape 15"/>
          <p:cNvSpPr>
            <a:spLocks noChangeArrowheads="1"/>
          </p:cNvSpPr>
          <p:nvPr/>
        </p:nvSpPr>
        <p:spPr bwMode="auto">
          <a:xfrm>
            <a:off x="3200400" y="1009650"/>
            <a:ext cx="3124200" cy="1524000"/>
          </a:xfrm>
          <a:prstGeom prst="roundRect">
            <a:avLst>
              <a:gd name="adj" fmla="val 16667"/>
            </a:avLst>
          </a:prstGeom>
          <a:noFill/>
          <a:ln w="9525">
            <a:solidFill>
              <a:schemeClr val="tx1"/>
            </a:solidFill>
            <a:round/>
            <a:headEnd/>
            <a:tailEnd/>
          </a:ln>
        </p:spPr>
        <p:txBody>
          <a:bodyPr wrap="none" anchor="ctr"/>
          <a:lstStyle/>
          <a:p>
            <a:endParaRPr lang="en-US" b="1">
              <a:solidFill>
                <a:srgbClr val="0070C0"/>
              </a:solidFill>
              <a:latin typeface="Century Gothic" pitchFamily="34" charset="0"/>
            </a:endParaRPr>
          </a:p>
        </p:txBody>
      </p:sp>
      <p:sp>
        <p:nvSpPr>
          <p:cNvPr id="59395" name="Text Box 16"/>
          <p:cNvSpPr txBox="1">
            <a:spLocks noChangeArrowheads="1"/>
          </p:cNvSpPr>
          <p:nvPr/>
        </p:nvSpPr>
        <p:spPr bwMode="auto">
          <a:xfrm>
            <a:off x="3581400" y="1314450"/>
            <a:ext cx="2438400" cy="954088"/>
          </a:xfrm>
          <a:prstGeom prst="rect">
            <a:avLst/>
          </a:prstGeom>
          <a:noFill/>
          <a:ln w="9525">
            <a:noFill/>
            <a:miter lim="800000"/>
            <a:headEnd/>
            <a:tailEnd/>
          </a:ln>
        </p:spPr>
        <p:txBody>
          <a:bodyPr>
            <a:spAutoFit/>
          </a:bodyPr>
          <a:lstStyle/>
          <a:p>
            <a:pPr algn="ctr">
              <a:spcBef>
                <a:spcPct val="50000"/>
              </a:spcBef>
            </a:pPr>
            <a:r>
              <a:rPr lang="en-US" sz="1400" b="1">
                <a:solidFill>
                  <a:srgbClr val="0070C0"/>
                </a:solidFill>
                <a:latin typeface="Century Gothic" pitchFamily="34" charset="0"/>
              </a:rPr>
              <a:t>City-wide Trauma Response Network: BPHC, Street Workers, Louis D. Brown, etc.</a:t>
            </a:r>
          </a:p>
        </p:txBody>
      </p:sp>
      <p:sp>
        <p:nvSpPr>
          <p:cNvPr id="59396" name="Line 17"/>
          <p:cNvSpPr>
            <a:spLocks noChangeShapeType="1"/>
          </p:cNvSpPr>
          <p:nvPr/>
        </p:nvSpPr>
        <p:spPr bwMode="auto">
          <a:xfrm>
            <a:off x="4267200" y="2533650"/>
            <a:ext cx="0" cy="609600"/>
          </a:xfrm>
          <a:prstGeom prst="line">
            <a:avLst/>
          </a:prstGeom>
          <a:noFill/>
          <a:ln w="9525">
            <a:solidFill>
              <a:schemeClr val="tx1"/>
            </a:solidFill>
            <a:round/>
            <a:headEnd/>
            <a:tailEnd type="triangle" w="med" len="med"/>
          </a:ln>
        </p:spPr>
        <p:txBody>
          <a:bodyPr/>
          <a:lstStyle/>
          <a:p>
            <a:endParaRPr lang="en-US"/>
          </a:p>
        </p:txBody>
      </p:sp>
      <p:sp>
        <p:nvSpPr>
          <p:cNvPr id="59397" name="AutoShape 18"/>
          <p:cNvSpPr>
            <a:spLocks noChangeArrowheads="1"/>
          </p:cNvSpPr>
          <p:nvPr/>
        </p:nvSpPr>
        <p:spPr bwMode="auto">
          <a:xfrm>
            <a:off x="3810000" y="3143250"/>
            <a:ext cx="1828800" cy="1581150"/>
          </a:xfrm>
          <a:prstGeom prst="roundRect">
            <a:avLst>
              <a:gd name="adj" fmla="val 16667"/>
            </a:avLst>
          </a:prstGeom>
          <a:noFill/>
          <a:ln w="9525">
            <a:solidFill>
              <a:schemeClr val="tx1"/>
            </a:solidFill>
            <a:round/>
            <a:headEnd/>
            <a:tailEnd/>
          </a:ln>
        </p:spPr>
        <p:txBody>
          <a:bodyPr wrap="none" anchor="ctr"/>
          <a:lstStyle/>
          <a:p>
            <a:endParaRPr lang="en-US" b="1">
              <a:solidFill>
                <a:srgbClr val="0070C0"/>
              </a:solidFill>
              <a:latin typeface="Century Gothic" pitchFamily="34" charset="0"/>
            </a:endParaRPr>
          </a:p>
        </p:txBody>
      </p:sp>
      <p:sp>
        <p:nvSpPr>
          <p:cNvPr id="59398" name="Text Box 19"/>
          <p:cNvSpPr txBox="1">
            <a:spLocks noChangeArrowheads="1"/>
          </p:cNvSpPr>
          <p:nvPr/>
        </p:nvSpPr>
        <p:spPr bwMode="auto">
          <a:xfrm>
            <a:off x="3906838" y="3471863"/>
            <a:ext cx="1676400" cy="1016000"/>
          </a:xfrm>
          <a:prstGeom prst="rect">
            <a:avLst/>
          </a:prstGeom>
          <a:noFill/>
          <a:ln w="9525">
            <a:noFill/>
            <a:miter lim="800000"/>
            <a:headEnd/>
            <a:tailEnd/>
          </a:ln>
        </p:spPr>
        <p:txBody>
          <a:bodyPr>
            <a:spAutoFit/>
          </a:bodyPr>
          <a:lstStyle/>
          <a:p>
            <a:pPr algn="ctr">
              <a:spcBef>
                <a:spcPct val="50000"/>
              </a:spcBef>
            </a:pPr>
            <a:r>
              <a:rPr lang="en-US" sz="1200" b="1">
                <a:solidFill>
                  <a:srgbClr val="0070C0"/>
                </a:solidFill>
                <a:latin typeface="Century Gothic" pitchFamily="34" charset="0"/>
              </a:rPr>
              <a:t>JPVIP Trauma Response Coordinator (Incident Commander)</a:t>
            </a:r>
          </a:p>
        </p:txBody>
      </p:sp>
      <p:sp>
        <p:nvSpPr>
          <p:cNvPr id="59399" name="Line 20"/>
          <p:cNvSpPr>
            <a:spLocks noChangeShapeType="1"/>
          </p:cNvSpPr>
          <p:nvPr/>
        </p:nvSpPr>
        <p:spPr bwMode="auto">
          <a:xfrm flipV="1">
            <a:off x="5181600" y="2533650"/>
            <a:ext cx="0" cy="609600"/>
          </a:xfrm>
          <a:prstGeom prst="line">
            <a:avLst/>
          </a:prstGeom>
          <a:noFill/>
          <a:ln w="9525">
            <a:solidFill>
              <a:schemeClr val="tx1"/>
            </a:solidFill>
            <a:round/>
            <a:headEnd/>
            <a:tailEnd type="triangle" w="med" len="med"/>
          </a:ln>
        </p:spPr>
        <p:txBody>
          <a:bodyPr/>
          <a:lstStyle/>
          <a:p>
            <a:endParaRPr lang="en-US"/>
          </a:p>
        </p:txBody>
      </p:sp>
      <p:sp>
        <p:nvSpPr>
          <p:cNvPr id="59400" name="Line 22"/>
          <p:cNvSpPr>
            <a:spLocks noChangeShapeType="1"/>
          </p:cNvSpPr>
          <p:nvPr/>
        </p:nvSpPr>
        <p:spPr bwMode="auto">
          <a:xfrm>
            <a:off x="5486400" y="3143250"/>
            <a:ext cx="2286000" cy="0"/>
          </a:xfrm>
          <a:prstGeom prst="line">
            <a:avLst/>
          </a:prstGeom>
          <a:noFill/>
          <a:ln w="9525">
            <a:solidFill>
              <a:schemeClr val="tx1"/>
            </a:solidFill>
            <a:round/>
            <a:headEnd/>
            <a:tailEnd/>
          </a:ln>
        </p:spPr>
        <p:txBody>
          <a:bodyPr/>
          <a:lstStyle/>
          <a:p>
            <a:endParaRPr lang="en-US"/>
          </a:p>
        </p:txBody>
      </p:sp>
      <p:sp>
        <p:nvSpPr>
          <p:cNvPr id="59401" name="Line 23"/>
          <p:cNvSpPr>
            <a:spLocks noChangeShapeType="1"/>
          </p:cNvSpPr>
          <p:nvPr/>
        </p:nvSpPr>
        <p:spPr bwMode="auto">
          <a:xfrm>
            <a:off x="7772400" y="3143250"/>
            <a:ext cx="38100" cy="593725"/>
          </a:xfrm>
          <a:prstGeom prst="line">
            <a:avLst/>
          </a:prstGeom>
          <a:noFill/>
          <a:ln w="9525">
            <a:solidFill>
              <a:schemeClr val="tx1"/>
            </a:solidFill>
            <a:round/>
            <a:headEnd/>
            <a:tailEnd type="triangle" w="med" len="med"/>
          </a:ln>
        </p:spPr>
        <p:txBody>
          <a:bodyPr/>
          <a:lstStyle/>
          <a:p>
            <a:endParaRPr lang="en-US"/>
          </a:p>
        </p:txBody>
      </p:sp>
      <p:sp>
        <p:nvSpPr>
          <p:cNvPr id="59402" name="AutoShape 24"/>
          <p:cNvSpPr>
            <a:spLocks noChangeArrowheads="1"/>
          </p:cNvSpPr>
          <p:nvPr/>
        </p:nvSpPr>
        <p:spPr bwMode="auto">
          <a:xfrm>
            <a:off x="6705600" y="3736975"/>
            <a:ext cx="2209800" cy="3044825"/>
          </a:xfrm>
          <a:prstGeom prst="roundRect">
            <a:avLst>
              <a:gd name="adj" fmla="val 16667"/>
            </a:avLst>
          </a:prstGeom>
          <a:noFill/>
          <a:ln w="9525">
            <a:solidFill>
              <a:schemeClr val="tx1"/>
            </a:solidFill>
            <a:round/>
            <a:headEnd/>
            <a:tailEnd/>
          </a:ln>
        </p:spPr>
        <p:txBody>
          <a:bodyPr wrap="none" anchor="ctr"/>
          <a:lstStyle/>
          <a:p>
            <a:endParaRPr lang="en-US" b="1">
              <a:solidFill>
                <a:srgbClr val="0070C0"/>
              </a:solidFill>
              <a:latin typeface="Century Gothic" pitchFamily="34" charset="0"/>
            </a:endParaRPr>
          </a:p>
        </p:txBody>
      </p:sp>
      <p:sp>
        <p:nvSpPr>
          <p:cNvPr id="59403" name="Text Box 25"/>
          <p:cNvSpPr txBox="1">
            <a:spLocks noChangeArrowheads="1"/>
          </p:cNvSpPr>
          <p:nvPr/>
        </p:nvSpPr>
        <p:spPr bwMode="auto">
          <a:xfrm>
            <a:off x="6705600" y="3810000"/>
            <a:ext cx="2209800" cy="274638"/>
          </a:xfrm>
          <a:prstGeom prst="rect">
            <a:avLst/>
          </a:prstGeom>
          <a:noFill/>
          <a:ln w="9525">
            <a:noFill/>
            <a:miter lim="800000"/>
            <a:headEnd/>
            <a:tailEnd/>
          </a:ln>
        </p:spPr>
        <p:txBody>
          <a:bodyPr>
            <a:spAutoFit/>
          </a:bodyPr>
          <a:lstStyle/>
          <a:p>
            <a:pPr>
              <a:spcBef>
                <a:spcPct val="50000"/>
              </a:spcBef>
            </a:pPr>
            <a:r>
              <a:rPr lang="en-US" sz="1200" b="1">
                <a:solidFill>
                  <a:srgbClr val="0070C0"/>
                </a:solidFill>
                <a:latin typeface="Century Gothic" pitchFamily="34" charset="0"/>
              </a:rPr>
              <a:t>Immediate Response Team</a:t>
            </a:r>
          </a:p>
        </p:txBody>
      </p:sp>
      <p:sp>
        <p:nvSpPr>
          <p:cNvPr id="59404" name="Text Box 26"/>
          <p:cNvSpPr txBox="1">
            <a:spLocks noChangeArrowheads="1"/>
          </p:cNvSpPr>
          <p:nvPr/>
        </p:nvSpPr>
        <p:spPr bwMode="auto">
          <a:xfrm>
            <a:off x="6710363" y="4114800"/>
            <a:ext cx="2209800" cy="2554288"/>
          </a:xfrm>
          <a:prstGeom prst="rect">
            <a:avLst/>
          </a:prstGeom>
          <a:noFill/>
          <a:ln w="9525">
            <a:noFill/>
            <a:miter lim="800000"/>
            <a:headEnd/>
            <a:tailEnd/>
          </a:ln>
        </p:spPr>
        <p:txBody>
          <a:bodyPr>
            <a:spAutoFit/>
          </a:bodyPr>
          <a:lstStyle/>
          <a:p>
            <a:pPr>
              <a:spcBef>
                <a:spcPct val="50000"/>
              </a:spcBef>
              <a:buFontTx/>
              <a:buChar char="•"/>
            </a:pPr>
            <a:r>
              <a:rPr lang="en-US" sz="1000" b="1">
                <a:solidFill>
                  <a:srgbClr val="0070C0"/>
                </a:solidFill>
                <a:latin typeface="Century Gothic" pitchFamily="34" charset="0"/>
              </a:rPr>
              <a:t>Family Liaison (should be connected through someone who knows them)</a:t>
            </a:r>
          </a:p>
          <a:p>
            <a:pPr>
              <a:spcBef>
                <a:spcPct val="50000"/>
              </a:spcBef>
              <a:buFontTx/>
              <a:buChar char="•"/>
            </a:pPr>
            <a:r>
              <a:rPr lang="en-US" sz="1000" b="1">
                <a:solidFill>
                  <a:srgbClr val="0070C0"/>
                </a:solidFill>
                <a:latin typeface="Century Gothic" pitchFamily="34" charset="0"/>
              </a:rPr>
              <a:t>Logistics (supports/coordinates activities around funeral) </a:t>
            </a:r>
          </a:p>
          <a:p>
            <a:pPr>
              <a:spcBef>
                <a:spcPct val="50000"/>
              </a:spcBef>
              <a:buFontTx/>
              <a:buChar char="•"/>
            </a:pPr>
            <a:r>
              <a:rPr lang="en-US" sz="1000" b="1">
                <a:solidFill>
                  <a:srgbClr val="0070C0"/>
                </a:solidFill>
                <a:latin typeface="Century Gothic" pitchFamily="34" charset="0"/>
              </a:rPr>
              <a:t>Communications (speaks with rest of TRT, media makes sure we are not duplicating work)</a:t>
            </a:r>
          </a:p>
          <a:p>
            <a:pPr>
              <a:spcBef>
                <a:spcPct val="50000"/>
              </a:spcBef>
              <a:buFontTx/>
              <a:buChar char="•"/>
            </a:pPr>
            <a:r>
              <a:rPr lang="en-US" sz="1000" b="1">
                <a:solidFill>
                  <a:srgbClr val="0070C0"/>
                </a:solidFill>
                <a:latin typeface="Century Gothic" pitchFamily="34" charset="0"/>
              </a:rPr>
              <a:t>City-wide representative (keeps this response connected to the larger system so as to maximize resource and limit duplication)</a:t>
            </a:r>
          </a:p>
          <a:p>
            <a:pPr>
              <a:spcBef>
                <a:spcPct val="50000"/>
              </a:spcBef>
              <a:buFontTx/>
              <a:buChar char="•"/>
            </a:pPr>
            <a:r>
              <a:rPr lang="en-US" sz="1000" b="1">
                <a:solidFill>
                  <a:srgbClr val="0070C0"/>
                </a:solidFill>
                <a:latin typeface="Century Gothic" pitchFamily="34" charset="0"/>
              </a:rPr>
              <a:t>Other </a:t>
            </a:r>
          </a:p>
        </p:txBody>
      </p:sp>
      <p:sp>
        <p:nvSpPr>
          <p:cNvPr id="59405" name="Rectangle 27"/>
          <p:cNvSpPr>
            <a:spLocks noChangeArrowheads="1"/>
          </p:cNvSpPr>
          <p:nvPr/>
        </p:nvSpPr>
        <p:spPr bwMode="auto">
          <a:xfrm>
            <a:off x="4005263" y="5048250"/>
            <a:ext cx="1481137" cy="492125"/>
          </a:xfrm>
          <a:prstGeom prst="rect">
            <a:avLst/>
          </a:prstGeom>
          <a:noFill/>
          <a:ln w="9525">
            <a:solidFill>
              <a:schemeClr val="tx1"/>
            </a:solidFill>
            <a:miter lim="800000"/>
            <a:headEnd/>
            <a:tailEnd/>
          </a:ln>
        </p:spPr>
        <p:txBody>
          <a:bodyPr wrap="none" anchor="ctr"/>
          <a:lstStyle/>
          <a:p>
            <a:endParaRPr lang="en-US" b="1">
              <a:solidFill>
                <a:srgbClr val="0070C0"/>
              </a:solidFill>
              <a:latin typeface="Century Gothic" pitchFamily="34" charset="0"/>
            </a:endParaRPr>
          </a:p>
        </p:txBody>
      </p:sp>
      <p:sp>
        <p:nvSpPr>
          <p:cNvPr id="59406" name="Text Box 28"/>
          <p:cNvSpPr txBox="1">
            <a:spLocks noChangeArrowheads="1"/>
          </p:cNvSpPr>
          <p:nvPr/>
        </p:nvSpPr>
        <p:spPr bwMode="auto">
          <a:xfrm>
            <a:off x="4038600" y="5029200"/>
            <a:ext cx="1295400" cy="461963"/>
          </a:xfrm>
          <a:prstGeom prst="rect">
            <a:avLst/>
          </a:prstGeom>
          <a:noFill/>
          <a:ln w="9525">
            <a:noFill/>
            <a:miter lim="800000"/>
            <a:headEnd/>
            <a:tailEnd/>
          </a:ln>
        </p:spPr>
        <p:txBody>
          <a:bodyPr>
            <a:spAutoFit/>
          </a:bodyPr>
          <a:lstStyle/>
          <a:p>
            <a:pPr algn="ctr">
              <a:spcBef>
                <a:spcPct val="50000"/>
              </a:spcBef>
            </a:pPr>
            <a:r>
              <a:rPr lang="en-US" sz="1200" b="1">
                <a:solidFill>
                  <a:srgbClr val="0070C0"/>
                </a:solidFill>
                <a:latin typeface="Century Gothic" pitchFamily="34" charset="0"/>
              </a:rPr>
              <a:t>Other Resources</a:t>
            </a:r>
          </a:p>
        </p:txBody>
      </p:sp>
      <p:sp>
        <p:nvSpPr>
          <p:cNvPr id="59407" name="AutoShape 29"/>
          <p:cNvSpPr>
            <a:spLocks noChangeArrowheads="1"/>
          </p:cNvSpPr>
          <p:nvPr/>
        </p:nvSpPr>
        <p:spPr bwMode="auto">
          <a:xfrm>
            <a:off x="266700" y="3524250"/>
            <a:ext cx="2209800" cy="3124200"/>
          </a:xfrm>
          <a:prstGeom prst="roundRect">
            <a:avLst>
              <a:gd name="adj" fmla="val 16667"/>
            </a:avLst>
          </a:prstGeom>
          <a:noFill/>
          <a:ln w="9525">
            <a:solidFill>
              <a:schemeClr val="tx1"/>
            </a:solidFill>
            <a:round/>
            <a:headEnd/>
            <a:tailEnd/>
          </a:ln>
        </p:spPr>
        <p:txBody>
          <a:bodyPr wrap="none" anchor="ctr"/>
          <a:lstStyle/>
          <a:p>
            <a:endParaRPr lang="en-US" b="1">
              <a:solidFill>
                <a:srgbClr val="0070C0"/>
              </a:solidFill>
              <a:latin typeface="Century Gothic" pitchFamily="34" charset="0"/>
            </a:endParaRPr>
          </a:p>
        </p:txBody>
      </p:sp>
      <p:sp>
        <p:nvSpPr>
          <p:cNvPr id="59408" name="Line 30"/>
          <p:cNvSpPr>
            <a:spLocks noChangeShapeType="1"/>
          </p:cNvSpPr>
          <p:nvPr/>
        </p:nvSpPr>
        <p:spPr bwMode="auto">
          <a:xfrm>
            <a:off x="1600200" y="3143250"/>
            <a:ext cx="2286000" cy="0"/>
          </a:xfrm>
          <a:prstGeom prst="line">
            <a:avLst/>
          </a:prstGeom>
          <a:noFill/>
          <a:ln w="9525">
            <a:solidFill>
              <a:schemeClr val="tx1"/>
            </a:solidFill>
            <a:round/>
            <a:headEnd/>
            <a:tailEnd/>
          </a:ln>
        </p:spPr>
        <p:txBody>
          <a:bodyPr/>
          <a:lstStyle/>
          <a:p>
            <a:endParaRPr lang="en-US"/>
          </a:p>
        </p:txBody>
      </p:sp>
      <p:sp>
        <p:nvSpPr>
          <p:cNvPr id="59409" name="Line 31"/>
          <p:cNvSpPr>
            <a:spLocks noChangeShapeType="1"/>
          </p:cNvSpPr>
          <p:nvPr/>
        </p:nvSpPr>
        <p:spPr bwMode="auto">
          <a:xfrm>
            <a:off x="1600200" y="3143250"/>
            <a:ext cx="0" cy="381000"/>
          </a:xfrm>
          <a:prstGeom prst="line">
            <a:avLst/>
          </a:prstGeom>
          <a:noFill/>
          <a:ln w="9525">
            <a:solidFill>
              <a:schemeClr val="tx1"/>
            </a:solidFill>
            <a:round/>
            <a:headEnd/>
            <a:tailEnd type="triangle" w="med" len="med"/>
          </a:ln>
        </p:spPr>
        <p:txBody>
          <a:bodyPr/>
          <a:lstStyle/>
          <a:p>
            <a:endParaRPr lang="en-US"/>
          </a:p>
        </p:txBody>
      </p:sp>
      <p:sp>
        <p:nvSpPr>
          <p:cNvPr id="59410" name="Text Box 33"/>
          <p:cNvSpPr txBox="1">
            <a:spLocks noChangeArrowheads="1"/>
          </p:cNvSpPr>
          <p:nvPr/>
        </p:nvSpPr>
        <p:spPr bwMode="auto">
          <a:xfrm>
            <a:off x="342900" y="3527425"/>
            <a:ext cx="2133600" cy="457200"/>
          </a:xfrm>
          <a:prstGeom prst="rect">
            <a:avLst/>
          </a:prstGeom>
          <a:noFill/>
          <a:ln w="9525">
            <a:noFill/>
            <a:miter lim="800000"/>
            <a:headEnd/>
            <a:tailEnd/>
          </a:ln>
        </p:spPr>
        <p:txBody>
          <a:bodyPr>
            <a:spAutoFit/>
          </a:bodyPr>
          <a:lstStyle/>
          <a:p>
            <a:pPr>
              <a:spcBef>
                <a:spcPct val="50000"/>
              </a:spcBef>
            </a:pPr>
            <a:r>
              <a:rPr lang="en-US" sz="1200" b="1">
                <a:solidFill>
                  <a:srgbClr val="0070C0"/>
                </a:solidFill>
                <a:latin typeface="Century Gothic" pitchFamily="34" charset="0"/>
              </a:rPr>
              <a:t>Aftercare Response Team- Recovery Support</a:t>
            </a:r>
          </a:p>
        </p:txBody>
      </p:sp>
      <p:sp>
        <p:nvSpPr>
          <p:cNvPr id="59411" name="Text Box 34"/>
          <p:cNvSpPr txBox="1">
            <a:spLocks noChangeArrowheads="1"/>
          </p:cNvSpPr>
          <p:nvPr/>
        </p:nvSpPr>
        <p:spPr bwMode="auto">
          <a:xfrm>
            <a:off x="266700" y="3984625"/>
            <a:ext cx="2209800" cy="2886075"/>
          </a:xfrm>
          <a:prstGeom prst="rect">
            <a:avLst/>
          </a:prstGeom>
          <a:noFill/>
          <a:ln w="9525">
            <a:noFill/>
            <a:miter lim="800000"/>
            <a:headEnd/>
            <a:tailEnd/>
          </a:ln>
        </p:spPr>
        <p:txBody>
          <a:bodyPr>
            <a:spAutoFit/>
          </a:bodyPr>
          <a:lstStyle/>
          <a:p>
            <a:pPr>
              <a:spcBef>
                <a:spcPct val="50000"/>
              </a:spcBef>
              <a:buFontTx/>
              <a:buChar char="•"/>
            </a:pPr>
            <a:r>
              <a:rPr lang="en-US" sz="1100" b="1">
                <a:solidFill>
                  <a:srgbClr val="0070C0"/>
                </a:solidFill>
                <a:latin typeface="Century Gothic" pitchFamily="34" charset="0"/>
              </a:rPr>
              <a:t> Family Liaison (can be same person or different from immediate responder)</a:t>
            </a:r>
          </a:p>
          <a:p>
            <a:pPr>
              <a:spcBef>
                <a:spcPct val="50000"/>
              </a:spcBef>
              <a:buFontTx/>
              <a:buChar char="•"/>
            </a:pPr>
            <a:r>
              <a:rPr lang="en-US" sz="1100" b="1">
                <a:solidFill>
                  <a:srgbClr val="0070C0"/>
                </a:solidFill>
                <a:latin typeface="Century Gothic" pitchFamily="34" charset="0"/>
              </a:rPr>
              <a:t>Mental/behavioral health liaison (family PCP, social worker, other clinician or someone who has connections with behavioral health services)</a:t>
            </a:r>
          </a:p>
          <a:p>
            <a:pPr>
              <a:spcBef>
                <a:spcPct val="50000"/>
              </a:spcBef>
              <a:buFontTx/>
              <a:buChar char="•"/>
            </a:pPr>
            <a:r>
              <a:rPr lang="en-US" sz="1100" b="1">
                <a:solidFill>
                  <a:srgbClr val="0070C0"/>
                </a:solidFill>
                <a:latin typeface="Century Gothic" pitchFamily="34" charset="0"/>
              </a:rPr>
              <a:t>Youth worker (there to find resources other than behavioral health, for any young people in the family system)</a:t>
            </a:r>
          </a:p>
          <a:p>
            <a:pPr>
              <a:spcBef>
                <a:spcPct val="50000"/>
              </a:spcBef>
              <a:buFontTx/>
              <a:buChar char="•"/>
            </a:pPr>
            <a:endParaRPr lang="en-US" sz="1100" b="1">
              <a:solidFill>
                <a:srgbClr val="0070C0"/>
              </a:solidFill>
              <a:latin typeface="Century Gothic" pitchFamily="34" charset="0"/>
            </a:endParaRPr>
          </a:p>
        </p:txBody>
      </p:sp>
      <p:sp>
        <p:nvSpPr>
          <p:cNvPr id="59412" name="Line 35"/>
          <p:cNvSpPr>
            <a:spLocks noChangeShapeType="1"/>
          </p:cNvSpPr>
          <p:nvPr/>
        </p:nvSpPr>
        <p:spPr bwMode="auto">
          <a:xfrm>
            <a:off x="1219200" y="1238250"/>
            <a:ext cx="2590800" cy="2095500"/>
          </a:xfrm>
          <a:prstGeom prst="line">
            <a:avLst/>
          </a:prstGeom>
          <a:noFill/>
          <a:ln w="9525">
            <a:solidFill>
              <a:schemeClr val="tx1"/>
            </a:solidFill>
            <a:round/>
            <a:headEnd/>
            <a:tailEnd type="triangle" w="med" len="med"/>
          </a:ln>
        </p:spPr>
        <p:txBody>
          <a:bodyPr/>
          <a:lstStyle/>
          <a:p>
            <a:endParaRPr lang="en-US"/>
          </a:p>
        </p:txBody>
      </p:sp>
      <p:sp>
        <p:nvSpPr>
          <p:cNvPr id="59413" name="AutoShape 36"/>
          <p:cNvSpPr>
            <a:spLocks noChangeArrowheads="1"/>
          </p:cNvSpPr>
          <p:nvPr/>
        </p:nvSpPr>
        <p:spPr bwMode="auto">
          <a:xfrm>
            <a:off x="228600" y="476250"/>
            <a:ext cx="2438400" cy="762000"/>
          </a:xfrm>
          <a:prstGeom prst="roundRect">
            <a:avLst>
              <a:gd name="adj" fmla="val 16667"/>
            </a:avLst>
          </a:prstGeom>
          <a:noFill/>
          <a:ln w="9525">
            <a:solidFill>
              <a:schemeClr val="tx1"/>
            </a:solidFill>
            <a:round/>
            <a:headEnd/>
            <a:tailEnd/>
          </a:ln>
        </p:spPr>
        <p:txBody>
          <a:bodyPr wrap="none" anchor="ctr"/>
          <a:lstStyle/>
          <a:p>
            <a:endParaRPr lang="en-US" b="1">
              <a:solidFill>
                <a:srgbClr val="0070C0"/>
              </a:solidFill>
              <a:latin typeface="Century Gothic" pitchFamily="34" charset="0"/>
            </a:endParaRPr>
          </a:p>
        </p:txBody>
      </p:sp>
      <p:sp>
        <p:nvSpPr>
          <p:cNvPr id="59414" name="Text Box 37"/>
          <p:cNvSpPr txBox="1">
            <a:spLocks noChangeArrowheads="1"/>
          </p:cNvSpPr>
          <p:nvPr/>
        </p:nvSpPr>
        <p:spPr bwMode="auto">
          <a:xfrm>
            <a:off x="342900" y="581025"/>
            <a:ext cx="2324100" cy="554038"/>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entury Gothic" pitchFamily="34" charset="0"/>
              </a:rPr>
              <a:t>Traumatic Incident*: Homicide or Suicide of someone who lives, works or plays in JP/Roxbury</a:t>
            </a:r>
          </a:p>
        </p:txBody>
      </p:sp>
      <p:sp>
        <p:nvSpPr>
          <p:cNvPr id="59415" name="Text Box 38"/>
          <p:cNvSpPr txBox="1">
            <a:spLocks noChangeArrowheads="1"/>
          </p:cNvSpPr>
          <p:nvPr/>
        </p:nvSpPr>
        <p:spPr bwMode="auto">
          <a:xfrm>
            <a:off x="304800" y="1466850"/>
            <a:ext cx="1371600" cy="1016000"/>
          </a:xfrm>
          <a:prstGeom prst="rect">
            <a:avLst/>
          </a:prstGeom>
          <a:noFill/>
          <a:ln w="9525">
            <a:noFill/>
            <a:miter lim="800000"/>
            <a:headEnd/>
            <a:tailEnd/>
          </a:ln>
        </p:spPr>
        <p:txBody>
          <a:bodyPr>
            <a:spAutoFit/>
          </a:bodyPr>
          <a:lstStyle/>
          <a:p>
            <a:pPr>
              <a:spcBef>
                <a:spcPct val="50000"/>
              </a:spcBef>
            </a:pPr>
            <a:r>
              <a:rPr lang="en-US" sz="1200" b="1">
                <a:solidFill>
                  <a:srgbClr val="0070C0"/>
                </a:solidFill>
                <a:latin typeface="Century Gothic" pitchFamily="34" charset="0"/>
              </a:rPr>
              <a:t>Info given 24/7, by member of team or anyone in the community</a:t>
            </a:r>
          </a:p>
        </p:txBody>
      </p:sp>
      <p:sp>
        <p:nvSpPr>
          <p:cNvPr id="59416" name="Text Box 39"/>
          <p:cNvSpPr txBox="1">
            <a:spLocks noChangeArrowheads="1"/>
          </p:cNvSpPr>
          <p:nvPr/>
        </p:nvSpPr>
        <p:spPr bwMode="auto">
          <a:xfrm>
            <a:off x="2667000" y="3295650"/>
            <a:ext cx="990600" cy="431800"/>
          </a:xfrm>
          <a:prstGeom prst="rect">
            <a:avLst/>
          </a:prstGeom>
          <a:noFill/>
          <a:ln w="9525">
            <a:noFill/>
            <a:miter lim="800000"/>
            <a:headEnd/>
            <a:tailEnd/>
          </a:ln>
        </p:spPr>
        <p:txBody>
          <a:bodyPr>
            <a:spAutoFit/>
          </a:bodyPr>
          <a:lstStyle/>
          <a:p>
            <a:pPr algn="ctr">
              <a:spcBef>
                <a:spcPct val="50000"/>
              </a:spcBef>
            </a:pPr>
            <a:r>
              <a:rPr lang="en-US" sz="1100" b="1">
                <a:solidFill>
                  <a:srgbClr val="0070C0"/>
                </a:solidFill>
                <a:latin typeface="Century Gothic" pitchFamily="34" charset="0"/>
              </a:rPr>
              <a:t>Within 72 hours</a:t>
            </a:r>
          </a:p>
        </p:txBody>
      </p:sp>
      <p:sp>
        <p:nvSpPr>
          <p:cNvPr id="59417" name="Text Box 40"/>
          <p:cNvSpPr txBox="1">
            <a:spLocks noChangeArrowheads="1"/>
          </p:cNvSpPr>
          <p:nvPr/>
        </p:nvSpPr>
        <p:spPr bwMode="auto">
          <a:xfrm>
            <a:off x="5638800" y="3219450"/>
            <a:ext cx="1219200" cy="939800"/>
          </a:xfrm>
          <a:prstGeom prst="rect">
            <a:avLst/>
          </a:prstGeom>
          <a:noFill/>
          <a:ln w="9525">
            <a:noFill/>
            <a:miter lim="800000"/>
            <a:headEnd/>
            <a:tailEnd/>
          </a:ln>
        </p:spPr>
        <p:txBody>
          <a:bodyPr>
            <a:spAutoFit/>
          </a:bodyPr>
          <a:lstStyle/>
          <a:p>
            <a:pPr>
              <a:spcBef>
                <a:spcPct val="50000"/>
              </a:spcBef>
            </a:pPr>
            <a:r>
              <a:rPr lang="en-US" sz="1100" b="1">
                <a:solidFill>
                  <a:srgbClr val="0070C0"/>
                </a:solidFill>
                <a:latin typeface="Century Gothic" pitchFamily="34" charset="0"/>
              </a:rPr>
              <a:t>Within 5-10 hours convenes IRT or at noon the next day</a:t>
            </a:r>
          </a:p>
        </p:txBody>
      </p:sp>
      <p:sp>
        <p:nvSpPr>
          <p:cNvPr id="59418" name="TextBox 1"/>
          <p:cNvSpPr txBox="1">
            <a:spLocks noChangeArrowheads="1"/>
          </p:cNvSpPr>
          <p:nvPr/>
        </p:nvSpPr>
        <p:spPr bwMode="auto">
          <a:xfrm>
            <a:off x="2667000" y="6524625"/>
            <a:ext cx="1651000" cy="261938"/>
          </a:xfrm>
          <a:prstGeom prst="rect">
            <a:avLst/>
          </a:prstGeom>
          <a:noFill/>
          <a:ln w="9525">
            <a:noFill/>
            <a:miter lim="800000"/>
            <a:headEnd/>
            <a:tailEnd/>
          </a:ln>
        </p:spPr>
        <p:txBody>
          <a:bodyPr>
            <a:spAutoFit/>
          </a:bodyPr>
          <a:lstStyle/>
          <a:p>
            <a:r>
              <a:rPr lang="en-US" sz="1100" b="1">
                <a:solidFill>
                  <a:srgbClr val="2074FC"/>
                </a:solidFill>
                <a:latin typeface="Century Gothic" pitchFamily="34" charset="0"/>
              </a:rPr>
              <a:t>*Any Traumatic Event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381000" y="2286000"/>
            <a:ext cx="8458200" cy="3478213"/>
          </a:xfrm>
          <a:prstGeom prst="rect">
            <a:avLst/>
          </a:prstGeom>
          <a:noFill/>
          <a:ln w="9525">
            <a:noFill/>
            <a:miter lim="800000"/>
            <a:headEnd/>
            <a:tailEnd/>
          </a:ln>
        </p:spPr>
        <p:txBody>
          <a:bodyPr>
            <a:spAutoFit/>
          </a:bodyPr>
          <a:lstStyle/>
          <a:p>
            <a:pPr marL="342900" indent="-342900"/>
            <a:r>
              <a:rPr lang="en-US" sz="2000" b="1">
                <a:solidFill>
                  <a:srgbClr val="2074FC"/>
                </a:solidFill>
                <a:latin typeface="Century Gothic" pitchFamily="34" charset="0"/>
              </a:rPr>
              <a:t>In the US:</a:t>
            </a:r>
          </a:p>
          <a:p>
            <a:pPr marL="342900" indent="-342900">
              <a:buFontTx/>
              <a:buChar char="•"/>
            </a:pPr>
            <a:r>
              <a:rPr lang="en-US" sz="2000">
                <a:solidFill>
                  <a:srgbClr val="2074FC"/>
                </a:solidFill>
                <a:latin typeface="Century Gothic" pitchFamily="34" charset="0"/>
              </a:rPr>
              <a:t>40% of white teens ages 16-19 were employed in the summer of 2008 compared to 26% of Hispanic teens and 20% of Black teens.</a:t>
            </a:r>
          </a:p>
          <a:p>
            <a:pPr marL="342900" indent="-342900"/>
            <a:endParaRPr lang="en-US" sz="2000">
              <a:solidFill>
                <a:srgbClr val="2074FC"/>
              </a:solidFill>
              <a:latin typeface="Century Gothic" pitchFamily="34" charset="0"/>
            </a:endParaRPr>
          </a:p>
          <a:p>
            <a:pPr marL="342900" indent="-342900"/>
            <a:r>
              <a:rPr lang="en-US" sz="2000" b="1">
                <a:solidFill>
                  <a:srgbClr val="2074FC"/>
                </a:solidFill>
                <a:latin typeface="Century Gothic" pitchFamily="34" charset="0"/>
              </a:rPr>
              <a:t>ABCD’s SummerWorks program 2008:</a:t>
            </a:r>
          </a:p>
          <a:p>
            <a:pPr marL="342900" indent="-342900">
              <a:buFontTx/>
              <a:buChar char="•"/>
            </a:pPr>
            <a:r>
              <a:rPr lang="en-US" sz="2000">
                <a:solidFill>
                  <a:srgbClr val="2074FC"/>
                </a:solidFill>
                <a:latin typeface="Century Gothic" pitchFamily="34" charset="0"/>
              </a:rPr>
              <a:t>2,689 youth applied for jobs through the program, and 1,041 received employment</a:t>
            </a:r>
          </a:p>
          <a:p>
            <a:pPr marL="342900" indent="-342900">
              <a:buFontTx/>
              <a:buChar char="•"/>
            </a:pPr>
            <a:r>
              <a:rPr lang="en-US" sz="2000">
                <a:solidFill>
                  <a:srgbClr val="2074FC"/>
                </a:solidFill>
                <a:latin typeface="Century Gothic" pitchFamily="34" charset="0"/>
              </a:rPr>
              <a:t>Youth earned $8/hour and worked 20 hours a week, earning an average of $987 for the summer, which represented 8.95% of their families’ total income for the year</a:t>
            </a:r>
          </a:p>
        </p:txBody>
      </p:sp>
      <p:sp>
        <p:nvSpPr>
          <p:cNvPr id="61442" name="Rectangle 3"/>
          <p:cNvSpPr>
            <a:spLocks noGrp="1" noChangeArrowheads="1"/>
          </p:cNvSpPr>
          <p:nvPr>
            <p:ph type="title"/>
          </p:nvPr>
        </p:nvSpPr>
        <p:spPr/>
        <p:txBody>
          <a:bodyPr/>
          <a:lstStyle/>
          <a:p>
            <a:pPr algn="r" eaLnBrk="1" hangingPunct="1"/>
            <a:r>
              <a:rPr lang="en-US" smtClean="0">
                <a:latin typeface="Broadway" pitchFamily="82" charset="0"/>
              </a:rPr>
              <a:t>Youth Employment </a:t>
            </a:r>
            <a:endParaRPr lang="en-US" smtClean="0"/>
          </a:p>
        </p:txBody>
      </p:sp>
      <p:sp>
        <p:nvSpPr>
          <p:cNvPr id="4" name="TextBox 3"/>
          <p:cNvSpPr txBox="1"/>
          <p:nvPr/>
        </p:nvSpPr>
        <p:spPr>
          <a:xfrm>
            <a:off x="381000" y="6244630"/>
            <a:ext cx="8458200" cy="369332"/>
          </a:xfrm>
          <a:prstGeom prst="rect">
            <a:avLst/>
          </a:prstGeom>
          <a:solidFill>
            <a:schemeClr val="tx2">
              <a:lumMod val="60000"/>
              <a:lumOff val="40000"/>
            </a:schemeClr>
          </a:solidFill>
          <a:effectLst>
            <a:glow rad="228600">
              <a:schemeClr val="accent2">
                <a:satMod val="175000"/>
                <a:alpha val="40000"/>
              </a:schemeClr>
            </a:glow>
          </a:effectLst>
        </p:spPr>
        <p:txBody>
          <a:bodyPr>
            <a:spAutoFit/>
          </a:bodyPr>
          <a:lstStyle/>
          <a:p>
            <a:pPr algn="ctr">
              <a:defRPr/>
            </a:pPr>
            <a:r>
              <a:rPr lang="en-US" b="1" dirty="0">
                <a:solidFill>
                  <a:schemeClr val="bg1"/>
                </a:solidFill>
                <a:latin typeface="Century Gothic" pitchFamily="34" charset="0"/>
              </a:rPr>
              <a:t>“Employment and ennui are simply incompatible” </a:t>
            </a:r>
            <a:r>
              <a:rPr lang="en-US" sz="1200" b="1" dirty="0">
                <a:solidFill>
                  <a:schemeClr val="bg1"/>
                </a:solidFill>
                <a:latin typeface="Century Gothic" pitchFamily="34" charset="0"/>
              </a:rPr>
              <a:t>Madame </a:t>
            </a:r>
            <a:r>
              <a:rPr lang="en-US" sz="1200" b="1" dirty="0" err="1">
                <a:solidFill>
                  <a:schemeClr val="bg1"/>
                </a:solidFill>
                <a:latin typeface="Century Gothic" pitchFamily="34" charset="0"/>
              </a:rPr>
              <a:t>Deluzy</a:t>
            </a:r>
            <a:endParaRPr lang="en-US" sz="1200" b="1"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457200" y="228600"/>
            <a:ext cx="8229600" cy="1871663"/>
          </a:xfrm>
        </p:spPr>
        <p:txBody>
          <a:bodyPr rtlCol="0">
            <a:normAutofit fontScale="90000"/>
          </a:bodyPr>
          <a:lstStyle/>
          <a:p>
            <a:pPr algn="r" eaLnBrk="1" fontAlgn="auto" hangingPunct="1">
              <a:spcAft>
                <a:spcPts val="0"/>
              </a:spcAft>
              <a:defRPr/>
            </a:pPr>
            <a:r>
              <a:rPr lang="en-US" dirty="0">
                <a:latin typeface="Broadway" pitchFamily="82" charset="0"/>
              </a:rPr>
              <a:t>Youth and Young Adult Population in Jamaica </a:t>
            </a:r>
            <a:r>
              <a:rPr lang="en-US" dirty="0" smtClean="0">
                <a:latin typeface="Broadway" pitchFamily="82" charset="0"/>
              </a:rPr>
              <a:t>Plain</a:t>
            </a:r>
            <a:br>
              <a:rPr lang="en-US" dirty="0" smtClean="0">
                <a:latin typeface="Broadway" pitchFamily="82" charset="0"/>
              </a:rPr>
            </a:br>
            <a:r>
              <a:rPr lang="en-US" sz="1800" b="1" dirty="0" smtClean="0">
                <a:solidFill>
                  <a:schemeClr val="bg1"/>
                </a:solidFill>
                <a:latin typeface="Broadway" pitchFamily="82" charset="0"/>
              </a:rPr>
              <a:t>(2000 stats)</a:t>
            </a:r>
            <a:endParaRPr lang="en-US" sz="1800" b="1" dirty="0">
              <a:solidFill>
                <a:schemeClr val="bg1"/>
              </a:solidFill>
              <a:latin typeface="Broadway" pitchFamily="82" charset="0"/>
            </a:endParaRPr>
          </a:p>
        </p:txBody>
      </p:sp>
      <p:graphicFrame>
        <p:nvGraphicFramePr>
          <p:cNvPr id="35845" name="Object 5"/>
          <p:cNvGraphicFramePr>
            <a:graphicFrameLocks/>
          </p:cNvGraphicFramePr>
          <p:nvPr/>
        </p:nvGraphicFramePr>
        <p:xfrm>
          <a:off x="1168400" y="1930400"/>
          <a:ext cx="7188200" cy="4826000"/>
        </p:xfrm>
        <a:graphic>
          <a:graphicData uri="http://schemas.openxmlformats.org/presentationml/2006/ole">
            <p:oleObj spid="_x0000_s35845" r:id="rId4" imgW="7187807" imgH="4822354"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2"/>
          <p:cNvSpPr>
            <a:spLocks noGrp="1" noChangeArrowheads="1"/>
          </p:cNvSpPr>
          <p:nvPr>
            <p:ph type="title"/>
          </p:nvPr>
        </p:nvSpPr>
        <p:spPr>
          <a:xfrm>
            <a:off x="457200" y="338138"/>
            <a:ext cx="8229600" cy="1719262"/>
          </a:xfrm>
        </p:spPr>
        <p:txBody>
          <a:bodyPr/>
          <a:lstStyle/>
          <a:p>
            <a:pPr algn="r" eaLnBrk="1" hangingPunct="1"/>
            <a:r>
              <a:rPr lang="en-US" smtClean="0">
                <a:solidFill>
                  <a:schemeClr val="bg1"/>
                </a:solidFill>
                <a:latin typeface="Broadway" pitchFamily="82" charset="0"/>
              </a:rPr>
              <a:t>Racial and Ethnic Makeup  Jamaica Plain</a:t>
            </a:r>
            <a:br>
              <a:rPr lang="en-US" smtClean="0">
                <a:solidFill>
                  <a:schemeClr val="bg1"/>
                </a:solidFill>
                <a:latin typeface="Broadway" pitchFamily="82" charset="0"/>
              </a:rPr>
            </a:br>
            <a:r>
              <a:rPr lang="en-US" sz="1800" smtClean="0">
                <a:solidFill>
                  <a:schemeClr val="bg1"/>
                </a:solidFill>
                <a:latin typeface="Broadway" pitchFamily="82" charset="0"/>
              </a:rPr>
              <a:t> </a:t>
            </a:r>
            <a:r>
              <a:rPr lang="en-US" sz="1600" smtClean="0">
                <a:solidFill>
                  <a:schemeClr val="bg1"/>
                </a:solidFill>
                <a:latin typeface="Broadway" pitchFamily="82" charset="0"/>
              </a:rPr>
              <a:t>(2000)</a:t>
            </a:r>
          </a:p>
        </p:txBody>
      </p:sp>
      <p:graphicFrame>
        <p:nvGraphicFramePr>
          <p:cNvPr id="36869" name="Object 5"/>
          <p:cNvGraphicFramePr>
            <a:graphicFrameLocks/>
          </p:cNvGraphicFramePr>
          <p:nvPr/>
        </p:nvGraphicFramePr>
        <p:xfrm>
          <a:off x="939800" y="1930400"/>
          <a:ext cx="7416800" cy="4826000"/>
        </p:xfrm>
        <a:graphic>
          <a:graphicData uri="http://schemas.openxmlformats.org/presentationml/2006/ole">
            <p:oleObj spid="_x0000_s36869" r:id="rId4" imgW="7419475" imgH="4822354"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Rectangle 5"/>
          <p:cNvSpPr>
            <a:spLocks noGrp="1" noChangeArrowheads="1"/>
          </p:cNvSpPr>
          <p:nvPr>
            <p:ph type="title"/>
          </p:nvPr>
        </p:nvSpPr>
        <p:spPr>
          <a:xfrm>
            <a:off x="228600" y="122238"/>
            <a:ext cx="8610600" cy="1554162"/>
          </a:xfrm>
        </p:spPr>
        <p:txBody>
          <a:bodyPr/>
          <a:lstStyle/>
          <a:p>
            <a:pPr algn="r" eaLnBrk="1" hangingPunct="1"/>
            <a:r>
              <a:rPr lang="en-US" smtClean="0">
                <a:latin typeface="Broadway" pitchFamily="82" charset="0"/>
              </a:rPr>
              <a:t>4-year Graduation Rate  </a:t>
            </a:r>
            <a:br>
              <a:rPr lang="en-US" smtClean="0">
                <a:latin typeface="Broadway" pitchFamily="82" charset="0"/>
              </a:rPr>
            </a:br>
            <a:r>
              <a:rPr lang="en-US" smtClean="0">
                <a:latin typeface="Broadway" pitchFamily="82" charset="0"/>
              </a:rPr>
              <a:t>Grades 9-12 Boston</a:t>
            </a:r>
            <a:r>
              <a:rPr lang="en-US" sz="1600" smtClean="0">
                <a:latin typeface="Broadway" pitchFamily="82" charset="0"/>
              </a:rPr>
              <a:t/>
            </a:r>
            <a:br>
              <a:rPr lang="en-US" sz="1600" smtClean="0">
                <a:latin typeface="Broadway" pitchFamily="82" charset="0"/>
              </a:rPr>
            </a:br>
            <a:r>
              <a:rPr lang="en-US" sz="1200" smtClean="0">
                <a:latin typeface="Broadway" pitchFamily="82" charset="0"/>
              </a:rPr>
              <a:t> (2010)</a:t>
            </a:r>
            <a:endParaRPr lang="en-US" smtClean="0">
              <a:latin typeface="Broadway" pitchFamily="82" charset="0"/>
            </a:endParaRPr>
          </a:p>
        </p:txBody>
      </p:sp>
      <p:graphicFrame>
        <p:nvGraphicFramePr>
          <p:cNvPr id="37896" name="Object 8"/>
          <p:cNvGraphicFramePr>
            <a:graphicFrameLocks/>
          </p:cNvGraphicFramePr>
          <p:nvPr/>
        </p:nvGraphicFramePr>
        <p:xfrm>
          <a:off x="1511300" y="2159000"/>
          <a:ext cx="6197600" cy="4165600"/>
        </p:xfrm>
        <a:graphic>
          <a:graphicData uri="http://schemas.openxmlformats.org/presentationml/2006/ole">
            <p:oleObj spid="_x0000_s37896" r:id="rId4" imgW="6200169" imgH="4170025" progId="Excel.Sheet.8">
              <p:embed/>
            </p:oleObj>
          </a:graphicData>
        </a:graphic>
      </p:graphicFrame>
      <p:sp>
        <p:nvSpPr>
          <p:cNvPr id="10" name="TextBox 9"/>
          <p:cNvSpPr txBox="1"/>
          <p:nvPr/>
        </p:nvSpPr>
        <p:spPr>
          <a:xfrm>
            <a:off x="381000" y="6400800"/>
            <a:ext cx="8458200" cy="369332"/>
          </a:xfrm>
          <a:prstGeom prst="rect">
            <a:avLst/>
          </a:prstGeom>
          <a:solidFill>
            <a:schemeClr val="tx2">
              <a:lumMod val="60000"/>
              <a:lumOff val="40000"/>
            </a:schemeClr>
          </a:solidFill>
          <a:effectLst>
            <a:glow rad="228600">
              <a:schemeClr val="accent2">
                <a:satMod val="175000"/>
                <a:alpha val="40000"/>
              </a:schemeClr>
            </a:glow>
          </a:effectLst>
        </p:spPr>
        <p:txBody>
          <a:bodyPr>
            <a:spAutoFit/>
          </a:bodyPr>
          <a:lstStyle/>
          <a:p>
            <a:pPr algn="ctr">
              <a:defRPr/>
            </a:pPr>
            <a:r>
              <a:rPr lang="en-US" b="1" dirty="0">
                <a:solidFill>
                  <a:schemeClr val="bg1"/>
                </a:solidFill>
                <a:latin typeface="Century Gothic" pitchFamily="34" charset="0"/>
              </a:rPr>
              <a:t>“If you think education is expensive, try ignorance! “ </a:t>
            </a:r>
            <a:r>
              <a:rPr lang="en-US" sz="1200" b="1" dirty="0">
                <a:solidFill>
                  <a:schemeClr val="bg1"/>
                </a:solidFill>
                <a:latin typeface="Century Gothic" pitchFamily="34" charset="0"/>
              </a:rPr>
              <a:t>Andy McIntyre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144"/>
          <p:cNvGraphicFramePr>
            <a:graphicFrameLocks noGrp="1"/>
          </p:cNvGraphicFramePr>
          <p:nvPr/>
        </p:nvGraphicFramePr>
        <p:xfrm>
          <a:off x="3581400" y="3197225"/>
          <a:ext cx="5334000" cy="2352675"/>
        </p:xfrm>
        <a:graphic>
          <a:graphicData uri="http://schemas.openxmlformats.org/drawingml/2006/table">
            <a:tbl>
              <a:tblPr/>
              <a:tblGrid>
                <a:gridCol w="3778248"/>
                <a:gridCol w="777876"/>
                <a:gridCol w="777876"/>
              </a:tblGrid>
              <a:tr h="511760">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Broadway" pitchFamily="82" charset="0"/>
                          <a:cs typeface="Arial" charset="0"/>
                        </a:rPr>
                        <a:t>Homicides</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1" i="0" u="none" strike="noStrike" cap="none" normalizeH="0" baseline="0" dirty="0" smtClean="0">
                        <a:ln>
                          <a:noFill/>
                        </a:ln>
                        <a:solidFill>
                          <a:srgbClr val="000000"/>
                        </a:solidFill>
                        <a:effectLst/>
                        <a:latin typeface="Broadway" pitchFamily="82"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022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dirty="0" smtClean="0">
                          <a:ln>
                            <a:noFill/>
                          </a:ln>
                          <a:solidFill>
                            <a:srgbClr val="2074FC"/>
                          </a:solidFill>
                          <a:effectLst/>
                          <a:latin typeface="Broadway" pitchFamily="82" charset="0"/>
                        </a:rPr>
                        <a:t>January 1 – June 5</a:t>
                      </a:r>
                      <a:endParaRPr kumimoji="0" lang="en-US" sz="2000" b="1" i="0" u="none" strike="noStrike" cap="none" normalizeH="0" baseline="0" dirty="0" smtClean="0">
                        <a:ln>
                          <a:noFill/>
                        </a:ln>
                        <a:solidFill>
                          <a:srgbClr val="2074FC"/>
                        </a:solidFill>
                        <a:effectLst/>
                        <a:latin typeface="Century Gothic" pitchFamily="34" charset="0"/>
                        <a:cs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2010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2011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0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Jamaica Plain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1</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Boston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26</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14</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29">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TOTAL</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28</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1" i="0" u="none" strike="noStrike" cap="none" normalizeH="0" baseline="0" dirty="0" smtClean="0">
                          <a:ln>
                            <a:noFill/>
                          </a:ln>
                          <a:solidFill>
                            <a:srgbClr val="2074FC"/>
                          </a:solidFill>
                          <a:effectLst/>
                          <a:latin typeface="Century Gothic" pitchFamily="34" charset="0"/>
                          <a:cs typeface="Arial" charset="0"/>
                        </a:rPr>
                        <a:t>15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29" name="Picture 29"/>
          <p:cNvPicPr>
            <a:picLocks noChangeAspect="1" noChangeArrowheads="1"/>
          </p:cNvPicPr>
          <p:nvPr/>
        </p:nvPicPr>
        <p:blipFill>
          <a:blip r:embed="rId3"/>
          <a:srcRect/>
          <a:stretch>
            <a:fillRect/>
          </a:stretch>
        </p:blipFill>
        <p:spPr bwMode="auto">
          <a:xfrm>
            <a:off x="341313" y="2381250"/>
            <a:ext cx="2935287" cy="3943350"/>
          </a:xfrm>
          <a:prstGeom prst="rect">
            <a:avLst/>
          </a:prstGeom>
          <a:noFill/>
          <a:ln w="9525">
            <a:noFill/>
            <a:miter lim="800000"/>
            <a:headEnd/>
            <a:tailEnd/>
          </a:ln>
        </p:spPr>
      </p:pic>
      <p:sp>
        <p:nvSpPr>
          <p:cNvPr id="72730" name="Rectangle 5"/>
          <p:cNvSpPr>
            <a:spLocks noGrp="1" noChangeArrowheads="1"/>
          </p:cNvSpPr>
          <p:nvPr>
            <p:ph type="title"/>
          </p:nvPr>
        </p:nvSpPr>
        <p:spPr>
          <a:xfrm>
            <a:off x="228600" y="122238"/>
            <a:ext cx="8610600" cy="1554162"/>
          </a:xfrm>
        </p:spPr>
        <p:txBody>
          <a:bodyPr/>
          <a:lstStyle/>
          <a:p>
            <a:pPr algn="r" eaLnBrk="1" hangingPunct="1"/>
            <a:r>
              <a:rPr lang="en-US" smtClean="0">
                <a:latin typeface="Broadway" pitchFamily="82" charset="0"/>
              </a:rPr>
              <a:t>Boston Homicides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a:xfrm>
            <a:off x="228600" y="2514600"/>
            <a:ext cx="8686800" cy="3352800"/>
          </a:xfrm>
        </p:spPr>
        <p:txBody>
          <a:bodyPr/>
          <a:lstStyle/>
          <a:p>
            <a:pPr eaLnBrk="1" hangingPunct="1">
              <a:lnSpc>
                <a:spcPct val="80000"/>
              </a:lnSpc>
              <a:buClr>
                <a:srgbClr val="31B6FD"/>
              </a:buClr>
              <a:buFont typeface="Wingdings" pitchFamily="2" charset="2"/>
              <a:buChar char="v"/>
            </a:pPr>
            <a:r>
              <a:rPr lang="en-US" sz="2000" b="1" smtClean="0">
                <a:solidFill>
                  <a:srgbClr val="0B87D6"/>
                </a:solidFill>
                <a:latin typeface="Century Gothic" pitchFamily="34" charset="0"/>
              </a:rPr>
              <a:t>A meeting to engage broader community in response to violence was convened in which 90 community leaders attend and pledge support</a:t>
            </a:r>
          </a:p>
          <a:p>
            <a:pPr eaLnBrk="1" hangingPunct="1">
              <a:lnSpc>
                <a:spcPct val="80000"/>
              </a:lnSpc>
              <a:buClr>
                <a:srgbClr val="31B6FD"/>
              </a:buClr>
              <a:buFont typeface="Wingdings" pitchFamily="2" charset="2"/>
              <a:buChar char="v"/>
            </a:pPr>
            <a:r>
              <a:rPr lang="en-US" sz="2000" b="1" smtClean="0">
                <a:solidFill>
                  <a:srgbClr val="0B87D6"/>
                </a:solidFill>
                <a:latin typeface="Century Gothic" pitchFamily="34" charset="0"/>
              </a:rPr>
              <a:t>From this meeting15 community agencies, including 4 community health centers and 3 public housing developments, agreed to work together to address the violence</a:t>
            </a:r>
          </a:p>
          <a:p>
            <a:pPr eaLnBrk="1" hangingPunct="1">
              <a:lnSpc>
                <a:spcPct val="80000"/>
              </a:lnSpc>
              <a:buClr>
                <a:srgbClr val="31B6FD"/>
              </a:buClr>
              <a:buFont typeface="Wingdings" pitchFamily="2" charset="2"/>
              <a:buChar char="v"/>
            </a:pPr>
            <a:r>
              <a:rPr lang="en-US" sz="2000" b="1" smtClean="0">
                <a:solidFill>
                  <a:srgbClr val="0B87D6"/>
                </a:solidFill>
                <a:latin typeface="Century Gothic" pitchFamily="34" charset="0"/>
              </a:rPr>
              <a:t>Identifies lack of community mental health resources as a significant contributor</a:t>
            </a:r>
          </a:p>
          <a:p>
            <a:pPr eaLnBrk="1" hangingPunct="1">
              <a:lnSpc>
                <a:spcPct val="80000"/>
              </a:lnSpc>
              <a:buClr>
                <a:srgbClr val="31B6FD"/>
              </a:buClr>
              <a:buFont typeface="Wingdings" pitchFamily="2" charset="2"/>
              <a:buChar char="v"/>
            </a:pPr>
            <a:r>
              <a:rPr lang="en-US" sz="2000" b="1" smtClean="0">
                <a:solidFill>
                  <a:srgbClr val="0B87D6"/>
                </a:solidFill>
                <a:latin typeface="Century Gothic" pitchFamily="34" charset="0"/>
              </a:rPr>
              <a:t>TRT contracts trauma expert to conduct “Psychological First Aid” training</a:t>
            </a:r>
          </a:p>
          <a:p>
            <a:pPr eaLnBrk="1" hangingPunct="1">
              <a:lnSpc>
                <a:spcPct val="80000"/>
              </a:lnSpc>
              <a:buClr>
                <a:srgbClr val="31B6FD"/>
              </a:buClr>
              <a:buFont typeface="Wingdings" pitchFamily="2" charset="2"/>
              <a:buChar char="v"/>
            </a:pPr>
            <a:r>
              <a:rPr lang="en-US" sz="2000" b="1" smtClean="0">
                <a:solidFill>
                  <a:srgbClr val="0B87D6"/>
                </a:solidFill>
                <a:latin typeface="Century Gothic" pitchFamily="34" charset="0"/>
              </a:rPr>
              <a:t>TRT begins responding to incidents of community  violence</a:t>
            </a:r>
          </a:p>
          <a:p>
            <a:pPr eaLnBrk="1" hangingPunct="1">
              <a:lnSpc>
                <a:spcPct val="80000"/>
              </a:lnSpc>
              <a:buClr>
                <a:srgbClr val="31B6FD"/>
              </a:buClr>
              <a:buFont typeface="Wingdings" pitchFamily="2" charset="2"/>
              <a:buChar char="v"/>
            </a:pPr>
            <a:r>
              <a:rPr lang="en-US" sz="2000" b="1" smtClean="0">
                <a:solidFill>
                  <a:srgbClr val="0B87D6"/>
                </a:solidFill>
                <a:latin typeface="Century Gothic" pitchFamily="34" charset="0"/>
              </a:rPr>
              <a:t>Participants focus on supporting impacted families</a:t>
            </a:r>
          </a:p>
        </p:txBody>
      </p:sp>
      <p:sp>
        <p:nvSpPr>
          <p:cNvPr id="21506" name="Title 2"/>
          <p:cNvSpPr>
            <a:spLocks noGrp="1"/>
          </p:cNvSpPr>
          <p:nvPr>
            <p:ph type="title"/>
          </p:nvPr>
        </p:nvSpPr>
        <p:spPr/>
        <p:txBody>
          <a:bodyPr/>
          <a:lstStyle/>
          <a:p>
            <a:pPr algn="r" eaLnBrk="1" hangingPunct="1"/>
            <a:r>
              <a:rPr lang="en-US" b="1" smtClean="0">
                <a:latin typeface="Broadway" pitchFamily="82" charset="0"/>
              </a:rPr>
              <a:t>Initial Focus &amp; Findings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 y="457200"/>
            <a:ext cx="8572500" cy="838200"/>
          </a:xfrm>
          <a:prstGeom prst="rect">
            <a:avLst/>
          </a:prstGeom>
        </p:spPr>
        <p:txBody>
          <a:bodyPr/>
          <a:lstStyle/>
          <a:p>
            <a:pPr algn="r" eaLnBrk="0" hangingPunct="0">
              <a:defRPr/>
            </a:pPr>
            <a:r>
              <a:rPr lang="en-US" sz="4400" b="1" kern="0" dirty="0">
                <a:solidFill>
                  <a:schemeClr val="bg1"/>
                </a:solidFill>
                <a:latin typeface="Broadway" pitchFamily="82" charset="0"/>
                <a:ea typeface="+mj-ea"/>
                <a:cs typeface="+mj-cs"/>
              </a:rPr>
              <a:t>Youth Violence</a:t>
            </a:r>
          </a:p>
        </p:txBody>
      </p:sp>
      <p:sp>
        <p:nvSpPr>
          <p:cNvPr id="5" name="TextBox 4"/>
          <p:cNvSpPr txBox="1"/>
          <p:nvPr/>
        </p:nvSpPr>
        <p:spPr>
          <a:xfrm>
            <a:off x="228600" y="2058988"/>
            <a:ext cx="8686800" cy="3046412"/>
          </a:xfrm>
          <a:prstGeom prst="rect">
            <a:avLst/>
          </a:prstGeom>
          <a:noFill/>
        </p:spPr>
        <p:txBody>
          <a:bodyPr>
            <a:spAutoFit/>
          </a:bodyPr>
          <a:lstStyle/>
          <a:p>
            <a:pPr eaLnBrk="0" hangingPunct="0">
              <a:spcBef>
                <a:spcPct val="20000"/>
              </a:spcBef>
              <a:defRPr/>
            </a:pPr>
            <a:r>
              <a:rPr lang="en-US" sz="2400" b="1" kern="0" dirty="0">
                <a:solidFill>
                  <a:schemeClr val="bg1"/>
                </a:solidFill>
                <a:latin typeface="Century Gothic" pitchFamily="34" charset="0"/>
                <a:cs typeface="+mn-cs"/>
              </a:rPr>
              <a:t>United States Statistics </a:t>
            </a:r>
          </a:p>
          <a:p>
            <a:pPr marL="342900" indent="-342900" eaLnBrk="0" hangingPunct="0">
              <a:spcBef>
                <a:spcPct val="20000"/>
              </a:spcBef>
              <a:buFont typeface="Wingdings" pitchFamily="2" charset="2"/>
              <a:buChar char="ü"/>
              <a:defRPr/>
            </a:pPr>
            <a:r>
              <a:rPr lang="en-US" sz="2000" b="1" kern="0" dirty="0">
                <a:solidFill>
                  <a:srgbClr val="2074FC"/>
                </a:solidFill>
                <a:latin typeface="Century Gothic" pitchFamily="34" charset="0"/>
                <a:cs typeface="+mn-cs"/>
              </a:rPr>
              <a:t>&gt; 656,000 violent acts involving youth ages 10 to 24 in 2008</a:t>
            </a:r>
          </a:p>
          <a:p>
            <a:pPr marL="342900" indent="-342900" eaLnBrk="0" hangingPunct="0">
              <a:spcBef>
                <a:spcPct val="20000"/>
              </a:spcBef>
              <a:buFont typeface="Wingdings" pitchFamily="2" charset="2"/>
              <a:buChar char="ü"/>
              <a:defRPr/>
            </a:pPr>
            <a:r>
              <a:rPr lang="en-US" sz="2000" b="1" kern="0" dirty="0">
                <a:solidFill>
                  <a:srgbClr val="2074FC"/>
                </a:solidFill>
                <a:latin typeface="Century Gothic" pitchFamily="34" charset="0"/>
                <a:cs typeface="+mn-cs"/>
              </a:rPr>
              <a:t>5,764 homicides (2010) – average of 16 per day</a:t>
            </a:r>
          </a:p>
          <a:p>
            <a:pPr marL="342900" indent="-342900" eaLnBrk="0" hangingPunct="0">
              <a:spcBef>
                <a:spcPct val="20000"/>
              </a:spcBef>
              <a:buFont typeface="Wingdings" pitchFamily="2" charset="2"/>
              <a:buChar char="ü"/>
              <a:defRPr/>
            </a:pPr>
            <a:r>
              <a:rPr lang="en-US" sz="2000" b="1" kern="0" dirty="0">
                <a:solidFill>
                  <a:srgbClr val="2074FC"/>
                </a:solidFill>
                <a:latin typeface="Century Gothic" pitchFamily="34" charset="0"/>
                <a:cs typeface="+mn-cs"/>
              </a:rPr>
              <a:t>Homicide is the #2 leading cause of death for Youth 10-24 years)</a:t>
            </a:r>
          </a:p>
          <a:p>
            <a:pPr marL="342900" indent="-342900" eaLnBrk="0" hangingPunct="0">
              <a:spcBef>
                <a:spcPct val="20000"/>
              </a:spcBef>
              <a:buFont typeface="Wingdings" pitchFamily="2" charset="2"/>
              <a:buChar char="ü"/>
              <a:defRPr/>
            </a:pPr>
            <a:r>
              <a:rPr lang="en-US" sz="2000" b="1" kern="0" dirty="0">
                <a:solidFill>
                  <a:srgbClr val="2074FC"/>
                </a:solidFill>
                <a:latin typeface="Century Gothic" pitchFamily="34" charset="0"/>
                <a:cs typeface="+mn-cs"/>
              </a:rPr>
              <a:t>#1 leading cause of death in African American youth</a:t>
            </a:r>
          </a:p>
          <a:p>
            <a:pPr marL="342900" indent="-342900" eaLnBrk="0" hangingPunct="0">
              <a:spcBef>
                <a:spcPct val="20000"/>
              </a:spcBef>
              <a:defRPr/>
            </a:pPr>
            <a:r>
              <a:rPr lang="en-US" sz="2000" b="1" kern="0" dirty="0">
                <a:solidFill>
                  <a:srgbClr val="2074FC"/>
                </a:solidFill>
                <a:latin typeface="Century Gothic" pitchFamily="34" charset="0"/>
                <a:cs typeface="+mn-cs"/>
              </a:rPr>
              <a:t>	#2 leading cause of death in Hispanics youth</a:t>
            </a:r>
          </a:p>
          <a:p>
            <a:pPr marL="342900" indent="-342900" eaLnBrk="0" hangingPunct="0">
              <a:spcBef>
                <a:spcPct val="20000"/>
              </a:spcBef>
              <a:buFont typeface="Wingdings" pitchFamily="2" charset="2"/>
              <a:buChar char="ü"/>
              <a:defRPr/>
            </a:pPr>
            <a:r>
              <a:rPr lang="en-US" sz="2000" b="1" kern="0" dirty="0">
                <a:solidFill>
                  <a:srgbClr val="2074FC"/>
                </a:solidFill>
                <a:latin typeface="Century Gothic" pitchFamily="34" charset="0"/>
                <a:cs typeface="+mn-cs"/>
              </a:rPr>
              <a:t>Of the homicide victims - 86% were male and 14 % were females</a:t>
            </a:r>
          </a:p>
          <a:p>
            <a:pPr marL="342900" indent="-342900" eaLnBrk="0" hangingPunct="0">
              <a:spcBef>
                <a:spcPct val="20000"/>
              </a:spcBef>
              <a:buFont typeface="Wingdings" pitchFamily="2" charset="2"/>
              <a:buChar char="ü"/>
              <a:defRPr/>
            </a:pPr>
            <a:r>
              <a:rPr lang="en-US" sz="2000" b="1" kern="0" dirty="0">
                <a:solidFill>
                  <a:srgbClr val="2074FC"/>
                </a:solidFill>
                <a:latin typeface="Century Gothic" pitchFamily="34" charset="0"/>
                <a:cs typeface="+mn-cs"/>
              </a:rPr>
              <a:t>Among homicide victims – 84% were killed with a firearm</a:t>
            </a:r>
          </a:p>
        </p:txBody>
      </p:sp>
      <p:sp>
        <p:nvSpPr>
          <p:cNvPr id="6" name="TextBox 5"/>
          <p:cNvSpPr txBox="1"/>
          <p:nvPr/>
        </p:nvSpPr>
        <p:spPr>
          <a:xfrm>
            <a:off x="342900" y="5638800"/>
            <a:ext cx="8458200" cy="923330"/>
          </a:xfrm>
          <a:prstGeom prst="rect">
            <a:avLst/>
          </a:prstGeom>
          <a:solidFill>
            <a:schemeClr val="tx2">
              <a:lumMod val="60000"/>
              <a:lumOff val="40000"/>
            </a:schemeClr>
          </a:solidFill>
          <a:effectLst>
            <a:glow rad="228600">
              <a:schemeClr val="accent2">
                <a:satMod val="175000"/>
                <a:alpha val="40000"/>
              </a:schemeClr>
            </a:glow>
          </a:effectLst>
        </p:spPr>
        <p:txBody>
          <a:bodyPr>
            <a:spAutoFit/>
          </a:bodyPr>
          <a:lstStyle/>
          <a:p>
            <a:pPr algn="ctr">
              <a:defRPr/>
            </a:pPr>
            <a:r>
              <a:rPr lang="en-US" b="1" dirty="0">
                <a:solidFill>
                  <a:schemeClr val="bg1"/>
                </a:solidFill>
                <a:latin typeface="Century Gothic" pitchFamily="34" charset="0"/>
              </a:rPr>
              <a:t>“Violence among young people is an aspect of their desire to create. They don't know how to use their energy creatively so they do the opposite and destroy.” </a:t>
            </a:r>
            <a:r>
              <a:rPr lang="en-US" sz="1200" b="1" dirty="0">
                <a:solidFill>
                  <a:schemeClr val="bg1"/>
                </a:solidFill>
                <a:latin typeface="Century Gothic" pitchFamily="34" charset="0"/>
              </a:rPr>
              <a:t>Anthony Burgess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idx="1"/>
          </p:nvPr>
        </p:nvSpPr>
        <p:spPr>
          <a:xfrm>
            <a:off x="3581400" y="2590800"/>
            <a:ext cx="5410200" cy="3810000"/>
          </a:xfrm>
        </p:spPr>
        <p:txBody>
          <a:bodyPr/>
          <a:lstStyle/>
          <a:p>
            <a:pPr lvl="1" eaLnBrk="1" hangingPunct="1"/>
            <a:r>
              <a:rPr lang="en-US" sz="3200" b="1" smtClean="0">
                <a:solidFill>
                  <a:srgbClr val="2074FC"/>
                </a:solidFill>
                <a:latin typeface="Century Gothic" pitchFamily="34" charset="0"/>
              </a:rPr>
              <a:t>Stress</a:t>
            </a:r>
          </a:p>
          <a:p>
            <a:pPr lvl="1" eaLnBrk="1" hangingPunct="1"/>
            <a:r>
              <a:rPr lang="en-US" sz="3200" b="1" smtClean="0">
                <a:solidFill>
                  <a:srgbClr val="2074FC"/>
                </a:solidFill>
                <a:latin typeface="Century Gothic" pitchFamily="34" charset="0"/>
              </a:rPr>
              <a:t>Substance abuse</a:t>
            </a:r>
          </a:p>
          <a:p>
            <a:pPr lvl="1" eaLnBrk="1" hangingPunct="1"/>
            <a:r>
              <a:rPr lang="en-US" sz="3200" b="1" smtClean="0">
                <a:solidFill>
                  <a:srgbClr val="2074FC"/>
                </a:solidFill>
                <a:latin typeface="Century Gothic" pitchFamily="34" charset="0"/>
              </a:rPr>
              <a:t>Witnessing violence</a:t>
            </a:r>
          </a:p>
          <a:p>
            <a:pPr lvl="1" eaLnBrk="1" hangingPunct="1"/>
            <a:r>
              <a:rPr lang="en-US" sz="3200" b="1" smtClean="0">
                <a:solidFill>
                  <a:srgbClr val="2074FC"/>
                </a:solidFill>
                <a:latin typeface="Century Gothic" pitchFamily="34" charset="0"/>
              </a:rPr>
              <a:t>Disrespect</a:t>
            </a:r>
          </a:p>
          <a:p>
            <a:pPr lvl="1" eaLnBrk="1" hangingPunct="1"/>
            <a:r>
              <a:rPr lang="en-US" sz="3200" b="1" smtClean="0">
                <a:solidFill>
                  <a:srgbClr val="2074FC"/>
                </a:solidFill>
                <a:latin typeface="Century Gothic" pitchFamily="34" charset="0"/>
              </a:rPr>
              <a:t>Standing up for friends</a:t>
            </a:r>
          </a:p>
          <a:p>
            <a:pPr lvl="1" eaLnBrk="1" hangingPunct="1"/>
            <a:r>
              <a:rPr lang="en-US" sz="3200" b="1" smtClean="0">
                <a:solidFill>
                  <a:srgbClr val="2074FC"/>
                </a:solidFill>
                <a:latin typeface="Century Gothic" pitchFamily="34" charset="0"/>
              </a:rPr>
              <a:t>Neighborhood “Beef”</a:t>
            </a:r>
          </a:p>
        </p:txBody>
      </p:sp>
      <p:sp>
        <p:nvSpPr>
          <p:cNvPr id="76802" name="Rectangle 2"/>
          <p:cNvSpPr>
            <a:spLocks noGrp="1" noChangeArrowheads="1"/>
          </p:cNvSpPr>
          <p:nvPr>
            <p:ph type="title"/>
          </p:nvPr>
        </p:nvSpPr>
        <p:spPr>
          <a:xfrm>
            <a:off x="685800" y="228600"/>
            <a:ext cx="7772400" cy="1828800"/>
          </a:xfrm>
        </p:spPr>
        <p:txBody>
          <a:bodyPr/>
          <a:lstStyle/>
          <a:p>
            <a:pPr algn="r" eaLnBrk="1" hangingPunct="1"/>
            <a:r>
              <a:rPr lang="en-US" smtClean="0">
                <a:latin typeface="Broadway" pitchFamily="82" charset="0"/>
              </a:rPr>
              <a:t>Causes of Violence</a:t>
            </a:r>
            <a:br>
              <a:rPr lang="en-US" smtClean="0">
                <a:latin typeface="Broadway" pitchFamily="82" charset="0"/>
              </a:rPr>
            </a:br>
            <a:r>
              <a:rPr lang="en-US" smtClean="0">
                <a:latin typeface="Broadway" pitchFamily="82" charset="0"/>
              </a:rPr>
              <a:t>– Multi-factorial</a:t>
            </a:r>
          </a:p>
        </p:txBody>
      </p:sp>
      <p:pic>
        <p:nvPicPr>
          <p:cNvPr id="76803" name="Picture 4"/>
          <p:cNvPicPr>
            <a:picLocks noChangeAspect="1" noChangeArrowheads="1"/>
          </p:cNvPicPr>
          <p:nvPr/>
        </p:nvPicPr>
        <p:blipFill>
          <a:blip r:embed="rId3"/>
          <a:srcRect/>
          <a:stretch>
            <a:fillRect/>
          </a:stretch>
        </p:blipFill>
        <p:spPr bwMode="auto">
          <a:xfrm>
            <a:off x="304800" y="3048000"/>
            <a:ext cx="3151188" cy="2657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600200" y="381000"/>
            <a:ext cx="7010400" cy="762000"/>
          </a:xfrm>
          <a:prstGeom prst="rect">
            <a:avLst/>
          </a:prstGeom>
        </p:spPr>
        <p:txBody>
          <a:bodyPr/>
          <a:lstStyle/>
          <a:p>
            <a:pPr algn="r" eaLnBrk="0" hangingPunct="0">
              <a:defRPr/>
            </a:pPr>
            <a:r>
              <a:rPr lang="en-US" sz="4400" kern="0" dirty="0">
                <a:solidFill>
                  <a:schemeClr val="bg1"/>
                </a:solidFill>
                <a:latin typeface="Broadway" pitchFamily="82" charset="0"/>
                <a:ea typeface="+mj-ea"/>
                <a:cs typeface="+mj-cs"/>
              </a:rPr>
              <a:t>Re-injury Risk Factor</a:t>
            </a:r>
            <a:endParaRPr lang="en-US" sz="4400" kern="0" dirty="0">
              <a:solidFill>
                <a:schemeClr val="tx2"/>
              </a:solidFill>
              <a:latin typeface="+mj-lt"/>
              <a:ea typeface="+mj-ea"/>
              <a:cs typeface="+mj-cs"/>
            </a:endParaRPr>
          </a:p>
        </p:txBody>
      </p:sp>
      <p:sp>
        <p:nvSpPr>
          <p:cNvPr id="11" name="TextBox 10"/>
          <p:cNvSpPr txBox="1"/>
          <p:nvPr/>
        </p:nvSpPr>
        <p:spPr>
          <a:xfrm>
            <a:off x="1003300" y="2286000"/>
            <a:ext cx="7010400" cy="3540125"/>
          </a:xfrm>
          <a:prstGeom prst="rect">
            <a:avLst/>
          </a:prstGeom>
          <a:noFill/>
        </p:spPr>
        <p:txBody>
          <a:bodyPr>
            <a:spAutoFit/>
          </a:bodyPr>
          <a:lstStyle/>
          <a:p>
            <a:pPr algn="ctr">
              <a:defRPr/>
            </a:pPr>
            <a:r>
              <a:rPr lang="en-US" sz="2800" b="1" kern="0" dirty="0">
                <a:solidFill>
                  <a:srgbClr val="2074FC"/>
                </a:solidFill>
                <a:latin typeface="Century Gothic" pitchFamily="34" charset="0"/>
                <a:cs typeface="+mn-cs"/>
              </a:rPr>
              <a:t>Substance abuse</a:t>
            </a:r>
            <a:br>
              <a:rPr lang="en-US" sz="2800" b="1" kern="0" dirty="0">
                <a:solidFill>
                  <a:srgbClr val="2074FC"/>
                </a:solidFill>
                <a:latin typeface="Century Gothic" pitchFamily="34" charset="0"/>
                <a:cs typeface="+mn-cs"/>
              </a:rPr>
            </a:br>
            <a:r>
              <a:rPr lang="en-US" sz="2800" b="1" kern="0" dirty="0">
                <a:solidFill>
                  <a:srgbClr val="2074FC"/>
                </a:solidFill>
                <a:latin typeface="Century Gothic" pitchFamily="34" charset="0"/>
                <a:cs typeface="+mn-cs"/>
              </a:rPr>
              <a:t>School failure</a:t>
            </a:r>
            <a:br>
              <a:rPr lang="en-US" sz="2800" b="1" kern="0" dirty="0">
                <a:solidFill>
                  <a:srgbClr val="2074FC"/>
                </a:solidFill>
                <a:latin typeface="Century Gothic" pitchFamily="34" charset="0"/>
                <a:cs typeface="+mn-cs"/>
              </a:rPr>
            </a:br>
            <a:r>
              <a:rPr lang="en-US" sz="2800" b="1" kern="0" dirty="0">
                <a:solidFill>
                  <a:srgbClr val="2074FC"/>
                </a:solidFill>
                <a:latin typeface="Century Gothic" pitchFamily="34" charset="0"/>
                <a:cs typeface="+mn-cs"/>
              </a:rPr>
              <a:t>Weapon possession</a:t>
            </a:r>
            <a:br>
              <a:rPr lang="en-US" sz="2800" b="1" kern="0" dirty="0">
                <a:solidFill>
                  <a:srgbClr val="2074FC"/>
                </a:solidFill>
                <a:latin typeface="Century Gothic" pitchFamily="34" charset="0"/>
                <a:cs typeface="+mn-cs"/>
              </a:rPr>
            </a:br>
            <a:r>
              <a:rPr lang="en-US" sz="2800" b="1" kern="0" dirty="0">
                <a:solidFill>
                  <a:srgbClr val="2074FC"/>
                </a:solidFill>
                <a:latin typeface="Century Gothic" pitchFamily="34" charset="0"/>
                <a:cs typeface="+mn-cs"/>
              </a:rPr>
              <a:t>Poverty</a:t>
            </a:r>
            <a:br>
              <a:rPr lang="en-US" sz="2800" b="1" kern="0" dirty="0">
                <a:solidFill>
                  <a:srgbClr val="2074FC"/>
                </a:solidFill>
                <a:latin typeface="Century Gothic" pitchFamily="34" charset="0"/>
                <a:cs typeface="+mn-cs"/>
              </a:rPr>
            </a:br>
            <a:r>
              <a:rPr lang="en-US" sz="2800" b="1" kern="0" dirty="0">
                <a:solidFill>
                  <a:srgbClr val="2074FC"/>
                </a:solidFill>
                <a:latin typeface="Century Gothic" pitchFamily="34" charset="0"/>
                <a:cs typeface="+mn-cs"/>
              </a:rPr>
              <a:t>Male gender</a:t>
            </a:r>
            <a:br>
              <a:rPr lang="en-US" sz="2800" b="1" kern="0" dirty="0">
                <a:solidFill>
                  <a:srgbClr val="2074FC"/>
                </a:solidFill>
                <a:latin typeface="Century Gothic" pitchFamily="34" charset="0"/>
                <a:cs typeface="+mn-cs"/>
              </a:rPr>
            </a:br>
            <a:r>
              <a:rPr lang="en-US" sz="2800" b="1" kern="0" dirty="0">
                <a:solidFill>
                  <a:srgbClr val="2074FC"/>
                </a:solidFill>
                <a:latin typeface="Century Gothic" pitchFamily="34" charset="0"/>
                <a:cs typeface="+mn-cs"/>
              </a:rPr>
              <a:t>Black race</a:t>
            </a:r>
            <a:br>
              <a:rPr lang="en-US" sz="2800" b="1" kern="0" dirty="0">
                <a:solidFill>
                  <a:srgbClr val="2074FC"/>
                </a:solidFill>
                <a:latin typeface="Century Gothic" pitchFamily="34" charset="0"/>
                <a:cs typeface="+mn-cs"/>
              </a:rPr>
            </a:br>
            <a:r>
              <a:rPr lang="en-US" sz="2800" b="1" kern="0" dirty="0">
                <a:solidFill>
                  <a:srgbClr val="2074FC"/>
                </a:solidFill>
                <a:latin typeface="Century Gothic" pitchFamily="34" charset="0"/>
                <a:cs typeface="+mn-cs"/>
              </a:rPr>
              <a:t>Gang involvement</a:t>
            </a:r>
            <a:br>
              <a:rPr lang="en-US" sz="2800" b="1" kern="0" dirty="0">
                <a:solidFill>
                  <a:srgbClr val="2074FC"/>
                </a:solidFill>
                <a:latin typeface="Century Gothic" pitchFamily="34" charset="0"/>
                <a:cs typeface="+mn-cs"/>
              </a:rPr>
            </a:br>
            <a:r>
              <a:rPr lang="en-US" sz="2800" b="1" kern="0" dirty="0">
                <a:solidFill>
                  <a:srgbClr val="2074FC"/>
                </a:solidFill>
                <a:latin typeface="Century Gothic" pitchFamily="34" charset="0"/>
                <a:cs typeface="+mn-cs"/>
              </a:rPr>
              <a:t>Exposure to television violence</a:t>
            </a:r>
            <a:endParaRPr lang="en-US" sz="2800" dirty="0">
              <a:solidFill>
                <a:srgbClr val="2074FC"/>
              </a:solidFill>
              <a:cs typeface="+mn-cs"/>
            </a:endParaRPr>
          </a:p>
        </p:txBody>
      </p:sp>
      <p:sp>
        <p:nvSpPr>
          <p:cNvPr id="6" name="TextBox 5"/>
          <p:cNvSpPr txBox="1"/>
          <p:nvPr/>
        </p:nvSpPr>
        <p:spPr>
          <a:xfrm>
            <a:off x="381000" y="6244630"/>
            <a:ext cx="8458200" cy="369332"/>
          </a:xfrm>
          <a:prstGeom prst="rect">
            <a:avLst/>
          </a:prstGeom>
          <a:solidFill>
            <a:schemeClr val="tx2">
              <a:lumMod val="60000"/>
              <a:lumOff val="40000"/>
            </a:schemeClr>
          </a:solidFill>
          <a:effectLst>
            <a:glow rad="228600">
              <a:schemeClr val="accent2">
                <a:satMod val="175000"/>
                <a:alpha val="40000"/>
              </a:schemeClr>
            </a:glow>
          </a:effectLst>
        </p:spPr>
        <p:txBody>
          <a:bodyPr>
            <a:spAutoFit/>
          </a:bodyPr>
          <a:lstStyle/>
          <a:p>
            <a:pPr algn="ctr">
              <a:defRPr/>
            </a:pPr>
            <a:r>
              <a:rPr lang="en-US" b="1" dirty="0">
                <a:solidFill>
                  <a:schemeClr val="bg1"/>
                </a:solidFill>
                <a:latin typeface="Century Gothic" pitchFamily="34" charset="0"/>
              </a:rPr>
              <a:t>“Pain that is not transformed is transferred.” Richard Rohr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12"/>
          <p:cNvSpPr>
            <a:spLocks noGrp="1" noChangeArrowheads="1"/>
          </p:cNvSpPr>
          <p:nvPr>
            <p:ph type="title"/>
          </p:nvPr>
        </p:nvSpPr>
        <p:spPr>
          <a:xfrm>
            <a:off x="457200" y="579438"/>
            <a:ext cx="8229600" cy="769937"/>
          </a:xfrm>
        </p:spPr>
        <p:txBody>
          <a:bodyPr>
            <a:spAutoFit/>
          </a:bodyPr>
          <a:lstStyle/>
          <a:p>
            <a:pPr algn="r" eaLnBrk="1" hangingPunct="1"/>
            <a:r>
              <a:rPr lang="en-US" smtClean="0">
                <a:solidFill>
                  <a:schemeClr val="bg1"/>
                </a:solidFill>
                <a:latin typeface="Broadway" pitchFamily="82" charset="0"/>
                <a:cs typeface="Arial" charset="0"/>
              </a:rPr>
              <a:t>Non-fatal Violent Injury</a:t>
            </a:r>
          </a:p>
        </p:txBody>
      </p:sp>
      <p:sp>
        <p:nvSpPr>
          <p:cNvPr id="80898" name="TextBox 4"/>
          <p:cNvSpPr txBox="1">
            <a:spLocks noChangeArrowheads="1"/>
          </p:cNvSpPr>
          <p:nvPr/>
        </p:nvSpPr>
        <p:spPr bwMode="auto">
          <a:xfrm>
            <a:off x="228600" y="2362200"/>
            <a:ext cx="8763000" cy="2738438"/>
          </a:xfrm>
          <a:prstGeom prst="rect">
            <a:avLst/>
          </a:prstGeom>
          <a:noFill/>
          <a:ln w="9525">
            <a:noFill/>
            <a:miter lim="800000"/>
            <a:headEnd/>
            <a:tailEnd/>
          </a:ln>
        </p:spPr>
        <p:txBody>
          <a:bodyPr>
            <a:spAutoFit/>
          </a:bodyPr>
          <a:lstStyle/>
          <a:p>
            <a:pPr algn="ctr"/>
            <a:r>
              <a:rPr lang="en-US" sz="2800" b="1">
                <a:solidFill>
                  <a:srgbClr val="2074FC"/>
                </a:solidFill>
                <a:latin typeface="Century Gothic" pitchFamily="34" charset="0"/>
              </a:rPr>
              <a:t>Major cause of disability</a:t>
            </a:r>
          </a:p>
          <a:p>
            <a:pPr algn="ctr"/>
            <a:endParaRPr lang="en-US" sz="1600" b="1">
              <a:solidFill>
                <a:srgbClr val="2074FC"/>
              </a:solidFill>
              <a:latin typeface="Century Gothic" pitchFamily="34" charset="0"/>
            </a:endParaRPr>
          </a:p>
          <a:p>
            <a:pPr algn="ctr"/>
            <a:r>
              <a:rPr lang="en-US" sz="2800" b="1">
                <a:solidFill>
                  <a:srgbClr val="2074FC"/>
                </a:solidFill>
                <a:latin typeface="Century Gothic" pitchFamily="34" charset="0"/>
              </a:rPr>
              <a:t>94 nonfatal injuries for every homicidal death</a:t>
            </a:r>
          </a:p>
          <a:p>
            <a:pPr algn="ctr"/>
            <a:endParaRPr lang="en-US" sz="1600" b="1">
              <a:solidFill>
                <a:srgbClr val="2074FC"/>
              </a:solidFill>
              <a:latin typeface="Century Gothic" pitchFamily="34" charset="0"/>
            </a:endParaRPr>
          </a:p>
          <a:p>
            <a:pPr algn="ctr"/>
            <a:r>
              <a:rPr lang="en-US" sz="2800" b="1">
                <a:solidFill>
                  <a:srgbClr val="2074FC"/>
                </a:solidFill>
                <a:latin typeface="Century Gothic" pitchFamily="34" charset="0"/>
              </a:rPr>
              <a:t>Recurrent rates between 5% and 45% over the next 5 years subsequent to the initial injury involvement</a:t>
            </a:r>
          </a:p>
        </p:txBody>
      </p:sp>
      <p:sp>
        <p:nvSpPr>
          <p:cNvPr id="10" name="TextBox 9"/>
          <p:cNvSpPr txBox="1"/>
          <p:nvPr/>
        </p:nvSpPr>
        <p:spPr>
          <a:xfrm>
            <a:off x="381000" y="5638800"/>
            <a:ext cx="8458200" cy="923330"/>
          </a:xfrm>
          <a:prstGeom prst="rect">
            <a:avLst/>
          </a:prstGeom>
          <a:solidFill>
            <a:schemeClr val="tx2">
              <a:lumMod val="60000"/>
              <a:lumOff val="40000"/>
            </a:schemeClr>
          </a:solidFill>
          <a:effectLst>
            <a:glow rad="228600">
              <a:schemeClr val="accent2">
                <a:satMod val="175000"/>
                <a:alpha val="40000"/>
              </a:schemeClr>
            </a:glow>
          </a:effectLst>
        </p:spPr>
        <p:txBody>
          <a:bodyPr>
            <a:spAutoFit/>
          </a:bodyPr>
          <a:lstStyle/>
          <a:p>
            <a:pPr algn="ctr">
              <a:defRPr/>
            </a:pPr>
            <a:r>
              <a:rPr lang="en-US" b="1" dirty="0">
                <a:solidFill>
                  <a:schemeClr val="bg1"/>
                </a:solidFill>
                <a:latin typeface="Century Gothic" pitchFamily="34" charset="0"/>
              </a:rPr>
              <a:t>“One who is injured ought not to return the injury, for on no account can it be right to do an injustice; and it is not right to return an injury, or to do evil to any man, however much we have suffered from him.”  Socrates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62000" y="304800"/>
            <a:ext cx="8229600" cy="1143000"/>
          </a:xfrm>
          <a:prstGeom prst="rect">
            <a:avLst/>
          </a:prstGeom>
        </p:spPr>
        <p:txBody>
          <a:bodyPr/>
          <a:lstStyle/>
          <a:p>
            <a:pPr algn="ctr" eaLnBrk="0" hangingPunct="0">
              <a:defRPr/>
            </a:pPr>
            <a:r>
              <a:rPr lang="en-US" sz="4400" kern="0" dirty="0">
                <a:solidFill>
                  <a:schemeClr val="bg1"/>
                </a:solidFill>
                <a:latin typeface="Broadway" pitchFamily="82" charset="0"/>
                <a:ea typeface="+mj-ea"/>
                <a:cs typeface="+mj-cs"/>
              </a:rPr>
              <a:t>Pathways to Recurrence</a:t>
            </a:r>
          </a:p>
        </p:txBody>
      </p:sp>
      <p:pic>
        <p:nvPicPr>
          <p:cNvPr id="82946" name="Picture 4"/>
          <p:cNvPicPr>
            <a:picLocks noChangeAspect="1" noChangeArrowheads="1"/>
          </p:cNvPicPr>
          <p:nvPr/>
        </p:nvPicPr>
        <p:blipFill>
          <a:blip r:embed="rId3"/>
          <a:srcRect/>
          <a:stretch>
            <a:fillRect/>
          </a:stretch>
        </p:blipFill>
        <p:spPr bwMode="auto">
          <a:xfrm>
            <a:off x="736600" y="2098675"/>
            <a:ext cx="7924800" cy="468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304800" y="2590800"/>
            <a:ext cx="8610600" cy="3962400"/>
          </a:xfrm>
        </p:spPr>
        <p:txBody>
          <a:bodyPr/>
          <a:lstStyle/>
          <a:p>
            <a:pPr marL="0" indent="0" eaLnBrk="1" hangingPunct="1">
              <a:buFont typeface="Symbol" pitchFamily="18" charset="2"/>
              <a:buNone/>
            </a:pPr>
            <a:r>
              <a:rPr lang="en-US" sz="2000" b="1" smtClean="0">
                <a:solidFill>
                  <a:srgbClr val="2074FC"/>
                </a:solidFill>
                <a:latin typeface="Century Gothic" pitchFamily="34" charset="0"/>
              </a:rPr>
              <a:t>When one has a lot of accumulated pain, one loses the capacity to communicate with others. The ability to communicate, to be flexible and tolerant is enormously reduced among people who have a number of unresolved personal traumas. The characteristics vital to a person’s ability to function adequately become affected…</a:t>
            </a:r>
          </a:p>
          <a:p>
            <a:pPr marL="0" indent="0" eaLnBrk="1" hangingPunct="1">
              <a:buFont typeface="Symbol" pitchFamily="18" charset="2"/>
              <a:buNone/>
            </a:pPr>
            <a:endParaRPr lang="en-US" sz="2000" b="1" smtClean="0">
              <a:solidFill>
                <a:srgbClr val="2074FC"/>
              </a:solidFill>
              <a:latin typeface="Century Gothic" pitchFamily="34" charset="0"/>
            </a:endParaRPr>
          </a:p>
          <a:p>
            <a:pPr marL="0" indent="0" eaLnBrk="1" hangingPunct="1">
              <a:buFont typeface="Symbol" pitchFamily="18" charset="2"/>
              <a:buNone/>
            </a:pPr>
            <a:r>
              <a:rPr lang="en-US" sz="2000" b="1" smtClean="0">
                <a:solidFill>
                  <a:srgbClr val="2074FC"/>
                </a:solidFill>
                <a:latin typeface="Century Gothic" pitchFamily="34" charset="0"/>
              </a:rPr>
              <a:t>Multiply wounded societies run the risk of becoming societies with intergenerational traumas. It is virtually a law that one treats others the way one treats oneself. Anywhere that large population groups are traumatized, the trauma is transferred to the next generation. Working with the multiple wound phenomenon means accepting that the wounds are collective as well as personal…</a:t>
            </a:r>
          </a:p>
        </p:txBody>
      </p:sp>
      <p:sp>
        <p:nvSpPr>
          <p:cNvPr id="84994" name="TextBox 1"/>
          <p:cNvSpPr txBox="1">
            <a:spLocks noChangeArrowheads="1"/>
          </p:cNvSpPr>
          <p:nvPr/>
        </p:nvSpPr>
        <p:spPr bwMode="auto">
          <a:xfrm>
            <a:off x="3429000" y="457200"/>
            <a:ext cx="5486400" cy="1262063"/>
          </a:xfrm>
          <a:prstGeom prst="rect">
            <a:avLst/>
          </a:prstGeom>
          <a:noFill/>
          <a:ln w="9525">
            <a:noFill/>
            <a:miter lim="800000"/>
            <a:headEnd/>
            <a:tailEnd/>
          </a:ln>
        </p:spPr>
        <p:txBody>
          <a:bodyPr>
            <a:spAutoFit/>
          </a:bodyPr>
          <a:lstStyle/>
          <a:p>
            <a:pPr algn="r"/>
            <a:r>
              <a:rPr lang="en-US" sz="2800">
                <a:solidFill>
                  <a:schemeClr val="bg1"/>
                </a:solidFill>
                <a:latin typeface="Broadway" pitchFamily="82" charset="0"/>
              </a:rPr>
              <a:t>Living and Surviving In a Multiply Wounded Country </a:t>
            </a:r>
            <a:r>
              <a:rPr lang="en-US" sz="2000">
                <a:solidFill>
                  <a:schemeClr val="bg1"/>
                </a:solidFill>
                <a:latin typeface="Broadway" pitchFamily="82" charset="0"/>
              </a:rPr>
              <a:t>by Martha Cabrera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descr="priceless"/>
          <p:cNvPicPr>
            <a:picLocks noChangeAspect="1" noChangeArrowheads="1"/>
          </p:cNvPicPr>
          <p:nvPr/>
        </p:nvPicPr>
        <p:blipFill>
          <a:blip r:embed="rId3"/>
          <a:srcRect/>
          <a:stretch>
            <a:fillRect/>
          </a:stretch>
        </p:blipFill>
        <p:spPr bwMode="auto">
          <a:xfrm>
            <a:off x="990600" y="1211263"/>
            <a:ext cx="7205663" cy="534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ontent Placeholder 1"/>
          <p:cNvSpPr>
            <a:spLocks noGrp="1"/>
          </p:cNvSpPr>
          <p:nvPr>
            <p:ph idx="1"/>
          </p:nvPr>
        </p:nvSpPr>
        <p:spPr>
          <a:xfrm>
            <a:off x="914400" y="3048000"/>
            <a:ext cx="7162800" cy="1516063"/>
          </a:xfrm>
        </p:spPr>
        <p:txBody>
          <a:bodyPr/>
          <a:lstStyle/>
          <a:p>
            <a:pPr marL="0" indent="0" eaLnBrk="1" hangingPunct="1">
              <a:buFont typeface="Symbol" pitchFamily="18" charset="2"/>
              <a:buNone/>
            </a:pPr>
            <a:r>
              <a:rPr lang="en-US" sz="8800" b="1" smtClean="0">
                <a:solidFill>
                  <a:srgbClr val="2074FC"/>
                </a:solidFill>
                <a:latin typeface="Broadway" pitchFamily="82" charset="0"/>
              </a:rPr>
              <a:t>Case Study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2"/>
          <p:cNvSpPr txBox="1">
            <a:spLocks noChangeArrowheads="1"/>
          </p:cNvSpPr>
          <p:nvPr/>
        </p:nvSpPr>
        <p:spPr bwMode="auto">
          <a:xfrm>
            <a:off x="1752600" y="2895600"/>
            <a:ext cx="6248400" cy="1446213"/>
          </a:xfrm>
          <a:prstGeom prst="rect">
            <a:avLst/>
          </a:prstGeom>
          <a:noFill/>
          <a:ln w="9525">
            <a:noFill/>
            <a:miter lim="800000"/>
            <a:headEnd/>
            <a:tailEnd/>
          </a:ln>
        </p:spPr>
        <p:txBody>
          <a:bodyPr>
            <a:spAutoFit/>
          </a:bodyPr>
          <a:lstStyle/>
          <a:p>
            <a:r>
              <a:rPr lang="en-US" sz="8800" b="1">
                <a:solidFill>
                  <a:srgbClr val="2074FC"/>
                </a:solidFill>
                <a:latin typeface="Broadway" pitchFamily="82" charset="0"/>
              </a:rPr>
              <a:t>Questions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1"/>
          <p:cNvSpPr txBox="1">
            <a:spLocks noChangeArrowheads="1"/>
          </p:cNvSpPr>
          <p:nvPr/>
        </p:nvSpPr>
        <p:spPr bwMode="auto">
          <a:xfrm>
            <a:off x="228600" y="1720850"/>
            <a:ext cx="8763000" cy="4832350"/>
          </a:xfrm>
          <a:prstGeom prst="rect">
            <a:avLst/>
          </a:prstGeom>
          <a:noFill/>
          <a:ln w="9525">
            <a:noFill/>
            <a:miter lim="800000"/>
            <a:headEnd/>
            <a:tailEnd/>
          </a:ln>
        </p:spPr>
        <p:txBody>
          <a:bodyPr>
            <a:spAutoFit/>
          </a:bodyPr>
          <a:lstStyle/>
          <a:p>
            <a:pPr algn="ctr"/>
            <a:r>
              <a:rPr lang="en-US" sz="2800" b="1">
                <a:solidFill>
                  <a:srgbClr val="2074FC"/>
                </a:solidFill>
                <a:latin typeface="Broadway" pitchFamily="82" charset="0"/>
              </a:rPr>
              <a:t>Robert “Bob” Francis</a:t>
            </a:r>
          </a:p>
          <a:p>
            <a:pPr algn="ctr"/>
            <a:r>
              <a:rPr lang="en-US" sz="2800" b="1">
                <a:solidFill>
                  <a:srgbClr val="2074FC"/>
                </a:solidFill>
                <a:latin typeface="Broadway" pitchFamily="82" charset="0"/>
              </a:rPr>
              <a:t>781-848-1075</a:t>
            </a:r>
          </a:p>
          <a:p>
            <a:pPr algn="ctr"/>
            <a:r>
              <a:rPr lang="en-US" sz="2800" b="1">
                <a:solidFill>
                  <a:srgbClr val="2074FC"/>
                </a:solidFill>
                <a:latin typeface="Broadway" pitchFamily="82" charset="0"/>
              </a:rPr>
              <a:t>Robtfran@beld.net</a:t>
            </a:r>
          </a:p>
          <a:p>
            <a:pPr algn="ctr"/>
            <a:endParaRPr lang="en-US" sz="2800" b="1">
              <a:solidFill>
                <a:srgbClr val="2074FC"/>
              </a:solidFill>
              <a:latin typeface="Broadway" pitchFamily="82" charset="0"/>
            </a:endParaRPr>
          </a:p>
          <a:p>
            <a:pPr algn="ctr"/>
            <a:r>
              <a:rPr lang="en-US" sz="2800" b="1">
                <a:solidFill>
                  <a:srgbClr val="2074FC"/>
                </a:solidFill>
                <a:latin typeface="Broadway" pitchFamily="82" charset="0"/>
              </a:rPr>
              <a:t>Jacqueline “Jacque” Furtado</a:t>
            </a:r>
          </a:p>
          <a:p>
            <a:pPr algn="ctr"/>
            <a:r>
              <a:rPr lang="en-US" sz="2800" b="1">
                <a:solidFill>
                  <a:srgbClr val="2074FC"/>
                </a:solidFill>
                <a:latin typeface="Broadway" pitchFamily="82" charset="0"/>
              </a:rPr>
              <a:t>617-438-0451</a:t>
            </a:r>
          </a:p>
          <a:p>
            <a:pPr algn="ctr"/>
            <a:r>
              <a:rPr lang="en-US" sz="2800" b="1">
                <a:solidFill>
                  <a:srgbClr val="2074FC"/>
                </a:solidFill>
                <a:latin typeface="Broadway" pitchFamily="82" charset="0"/>
              </a:rPr>
              <a:t>furjacque@yahoo.com</a:t>
            </a:r>
          </a:p>
          <a:p>
            <a:pPr algn="ctr"/>
            <a:endParaRPr lang="en-US" sz="2800" b="1">
              <a:solidFill>
                <a:srgbClr val="2074FC"/>
              </a:solidFill>
              <a:latin typeface="Broadway" pitchFamily="82" charset="0"/>
            </a:endParaRPr>
          </a:p>
          <a:p>
            <a:pPr algn="ctr"/>
            <a:r>
              <a:rPr lang="en-US" sz="2800" b="1">
                <a:solidFill>
                  <a:srgbClr val="2074FC"/>
                </a:solidFill>
                <a:latin typeface="Broadway" pitchFamily="82" charset="0"/>
              </a:rPr>
              <a:t>Patricia “Pattie” Knight</a:t>
            </a:r>
          </a:p>
          <a:p>
            <a:pPr algn="ctr"/>
            <a:r>
              <a:rPr lang="en-US" sz="2800" b="1">
                <a:solidFill>
                  <a:srgbClr val="2074FC"/>
                </a:solidFill>
                <a:latin typeface="Broadway" pitchFamily="82" charset="0"/>
              </a:rPr>
              <a:t>617-919-3427</a:t>
            </a:r>
          </a:p>
          <a:p>
            <a:pPr algn="ctr"/>
            <a:r>
              <a:rPr lang="en-US" sz="2800" b="1">
                <a:solidFill>
                  <a:srgbClr val="2074FC"/>
                </a:solidFill>
                <a:latin typeface="Broadway" pitchFamily="82" charset="0"/>
              </a:rPr>
              <a:t>Patricia.knight@childrens.harvard.edu</a:t>
            </a:r>
            <a:endParaRPr lang="en-US" sz="2800">
              <a:solidFill>
                <a:srgbClr val="2074FC"/>
              </a:solidFill>
              <a:latin typeface="Broadway"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a:xfrm>
            <a:off x="304800" y="533400"/>
            <a:ext cx="8443913" cy="868363"/>
          </a:xfrm>
        </p:spPr>
        <p:txBody>
          <a:bodyPr anchor="t"/>
          <a:lstStyle/>
          <a:p>
            <a:pPr algn="r" eaLnBrk="1" hangingPunct="1"/>
            <a:r>
              <a:rPr lang="en-US" b="1" smtClean="0">
                <a:solidFill>
                  <a:schemeClr val="bg1"/>
                </a:solidFill>
                <a:latin typeface="Broadway" pitchFamily="82" charset="0"/>
              </a:rPr>
              <a:t>Collaborative Members</a:t>
            </a:r>
          </a:p>
        </p:txBody>
      </p:sp>
      <p:sp>
        <p:nvSpPr>
          <p:cNvPr id="4099" name="Rectangle 5"/>
          <p:cNvSpPr>
            <a:spLocks noGrp="1" noChangeArrowheads="1"/>
          </p:cNvSpPr>
          <p:nvPr>
            <p:ph sz="quarter" idx="13"/>
          </p:nvPr>
        </p:nvSpPr>
        <p:spPr>
          <a:xfrm>
            <a:off x="457200" y="2057400"/>
            <a:ext cx="4038600" cy="2667000"/>
          </a:xfrm>
        </p:spPr>
        <p:txBody>
          <a:bodyPr rtlCol="0">
            <a:normAutofit/>
          </a:bodyPr>
          <a:lstStyle/>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Academy Homes Housing Development</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Boston Public Health Commission</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Bromley Heath Housing Development</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Brookside Community Health Center</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Children’s Hospital Boston </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Dimock Center</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ESAC</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Family Services of Greater Boston</a:t>
            </a:r>
          </a:p>
          <a:p>
            <a:pPr marL="274320" indent="-274320" eaLnBrk="1" fontAlgn="auto" hangingPunct="1">
              <a:lnSpc>
                <a:spcPct val="90000"/>
              </a:lnSpc>
              <a:spcAft>
                <a:spcPts val="0"/>
              </a:spcAft>
              <a:defRPr/>
            </a:pPr>
            <a:endParaRPr lang="en-US" sz="1600" dirty="0" smtClean="0"/>
          </a:p>
        </p:txBody>
      </p:sp>
      <p:sp>
        <p:nvSpPr>
          <p:cNvPr id="4100" name="Rectangle 6"/>
          <p:cNvSpPr>
            <a:spLocks noGrp="1" noChangeArrowheads="1"/>
          </p:cNvSpPr>
          <p:nvPr>
            <p:ph sz="quarter" idx="14"/>
          </p:nvPr>
        </p:nvSpPr>
        <p:spPr>
          <a:xfrm>
            <a:off x="4648200" y="2057400"/>
            <a:ext cx="4038600" cy="2667000"/>
          </a:xfrm>
        </p:spPr>
        <p:txBody>
          <a:bodyPr rtlCol="0">
            <a:normAutofit/>
          </a:bodyPr>
          <a:lstStyle/>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Hyde Square Task Force</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Martha Eliot Health Center</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MassHousing</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Southern Jamaica Plain Health Center</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South Street Housing Development/Youth Center</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Spontaneous Celebrations</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Urban Edge</a:t>
            </a:r>
          </a:p>
          <a:p>
            <a:pPr marL="274320" indent="-274320" eaLnBrk="1" fontAlgn="auto" hangingPunct="1">
              <a:lnSpc>
                <a:spcPct val="90000"/>
              </a:lnSpc>
              <a:spcAft>
                <a:spcPts val="0"/>
              </a:spcAft>
              <a:buFont typeface="Wingdings" pitchFamily="2" charset="2"/>
              <a:buChar char="v"/>
              <a:defRPr/>
            </a:pPr>
            <a:r>
              <a:rPr lang="en-US" sz="1600" b="1" dirty="0" smtClean="0">
                <a:solidFill>
                  <a:schemeClr val="bg2">
                    <a:lumMod val="50000"/>
                  </a:schemeClr>
                </a:solidFill>
                <a:latin typeface="Century Gothic" pitchFamily="34" charset="0"/>
              </a:rPr>
              <a:t>West Roxbury Court</a:t>
            </a:r>
          </a:p>
          <a:p>
            <a:pPr marL="274320" indent="-274320" eaLnBrk="1" fontAlgn="auto" hangingPunct="1">
              <a:lnSpc>
                <a:spcPct val="90000"/>
              </a:lnSpc>
              <a:spcAft>
                <a:spcPts val="0"/>
              </a:spcAft>
              <a:defRPr/>
            </a:pPr>
            <a:endParaRPr lang="en-US" sz="2000" dirty="0" smtClean="0"/>
          </a:p>
        </p:txBody>
      </p:sp>
      <p:pic>
        <p:nvPicPr>
          <p:cNvPr id="23556" name="Picture 8" descr="Urban Edge"/>
          <p:cNvPicPr>
            <a:picLocks noChangeAspect="1" noChangeArrowheads="1"/>
          </p:cNvPicPr>
          <p:nvPr/>
        </p:nvPicPr>
        <p:blipFill>
          <a:blip r:embed="rId3"/>
          <a:srcRect/>
          <a:stretch>
            <a:fillRect/>
          </a:stretch>
        </p:blipFill>
        <p:spPr bwMode="auto">
          <a:xfrm>
            <a:off x="3124200" y="5073650"/>
            <a:ext cx="1066800" cy="565150"/>
          </a:xfrm>
          <a:prstGeom prst="rect">
            <a:avLst/>
          </a:prstGeom>
          <a:noFill/>
          <a:ln w="9525">
            <a:noFill/>
            <a:miter lim="800000"/>
            <a:headEnd/>
            <a:tailEnd/>
          </a:ln>
        </p:spPr>
      </p:pic>
      <p:pic>
        <p:nvPicPr>
          <p:cNvPr id="23557" name="Picture 9" descr="BPHC Logo"/>
          <p:cNvPicPr>
            <a:picLocks noChangeAspect="1" noChangeArrowheads="1"/>
          </p:cNvPicPr>
          <p:nvPr/>
        </p:nvPicPr>
        <p:blipFill>
          <a:blip r:embed="rId4"/>
          <a:srcRect/>
          <a:stretch>
            <a:fillRect/>
          </a:stretch>
        </p:blipFill>
        <p:spPr bwMode="auto">
          <a:xfrm>
            <a:off x="8382000" y="5943600"/>
            <a:ext cx="735013" cy="800100"/>
          </a:xfrm>
          <a:prstGeom prst="rect">
            <a:avLst/>
          </a:prstGeom>
          <a:noFill/>
          <a:ln w="9525">
            <a:noFill/>
            <a:miter lim="800000"/>
            <a:headEnd/>
            <a:tailEnd/>
          </a:ln>
        </p:spPr>
      </p:pic>
      <p:pic>
        <p:nvPicPr>
          <p:cNvPr id="23558" name="Picture 10" descr="Bromley Logo"/>
          <p:cNvPicPr>
            <a:picLocks noChangeAspect="1" noChangeArrowheads="1"/>
          </p:cNvPicPr>
          <p:nvPr/>
        </p:nvPicPr>
        <p:blipFill>
          <a:blip r:embed="rId5"/>
          <a:srcRect/>
          <a:stretch>
            <a:fillRect/>
          </a:stretch>
        </p:blipFill>
        <p:spPr bwMode="auto">
          <a:xfrm>
            <a:off x="1676400" y="5060950"/>
            <a:ext cx="1295400" cy="501650"/>
          </a:xfrm>
          <a:prstGeom prst="rect">
            <a:avLst/>
          </a:prstGeom>
          <a:noFill/>
          <a:ln w="9525">
            <a:noFill/>
            <a:miter lim="800000"/>
            <a:headEnd/>
            <a:tailEnd/>
          </a:ln>
        </p:spPr>
      </p:pic>
      <p:pic>
        <p:nvPicPr>
          <p:cNvPr id="23559" name="Picture 11" descr="Brookside Logo"/>
          <p:cNvPicPr>
            <a:picLocks noChangeAspect="1" noChangeArrowheads="1"/>
          </p:cNvPicPr>
          <p:nvPr/>
        </p:nvPicPr>
        <p:blipFill>
          <a:blip r:embed="rId6"/>
          <a:srcRect/>
          <a:stretch>
            <a:fillRect/>
          </a:stretch>
        </p:blipFill>
        <p:spPr bwMode="auto">
          <a:xfrm>
            <a:off x="5486400" y="5791200"/>
            <a:ext cx="2057400" cy="433388"/>
          </a:xfrm>
          <a:prstGeom prst="rect">
            <a:avLst/>
          </a:prstGeom>
          <a:noFill/>
          <a:ln w="9525">
            <a:noFill/>
            <a:miter lim="800000"/>
            <a:headEnd/>
            <a:tailEnd/>
          </a:ln>
        </p:spPr>
      </p:pic>
      <p:pic>
        <p:nvPicPr>
          <p:cNvPr id="23560" name="Picture 12" descr="chblogoNewtagline"/>
          <p:cNvPicPr>
            <a:picLocks noChangeAspect="1" noChangeArrowheads="1"/>
          </p:cNvPicPr>
          <p:nvPr/>
        </p:nvPicPr>
        <p:blipFill>
          <a:blip r:embed="rId7"/>
          <a:srcRect/>
          <a:stretch>
            <a:fillRect/>
          </a:stretch>
        </p:blipFill>
        <p:spPr bwMode="auto">
          <a:xfrm>
            <a:off x="7604125" y="5867400"/>
            <a:ext cx="701675" cy="990600"/>
          </a:xfrm>
          <a:prstGeom prst="rect">
            <a:avLst/>
          </a:prstGeom>
          <a:noFill/>
          <a:ln w="9525">
            <a:noFill/>
            <a:miter lim="800000"/>
            <a:headEnd/>
            <a:tailEnd/>
          </a:ln>
        </p:spPr>
      </p:pic>
      <p:pic>
        <p:nvPicPr>
          <p:cNvPr id="23561" name="Picture 13" descr="Dimock Logo"/>
          <p:cNvPicPr>
            <a:picLocks noChangeAspect="1" noChangeArrowheads="1"/>
          </p:cNvPicPr>
          <p:nvPr/>
        </p:nvPicPr>
        <p:blipFill>
          <a:blip r:embed="rId8"/>
          <a:srcRect/>
          <a:stretch>
            <a:fillRect/>
          </a:stretch>
        </p:blipFill>
        <p:spPr bwMode="auto">
          <a:xfrm>
            <a:off x="6734175" y="5029200"/>
            <a:ext cx="2409825" cy="565150"/>
          </a:xfrm>
          <a:prstGeom prst="rect">
            <a:avLst/>
          </a:prstGeom>
          <a:noFill/>
          <a:ln w="9525">
            <a:noFill/>
            <a:miter lim="800000"/>
            <a:headEnd/>
            <a:tailEnd/>
          </a:ln>
        </p:spPr>
      </p:pic>
      <p:pic>
        <p:nvPicPr>
          <p:cNvPr id="23562" name="Picture 14" descr="ESAC Logo"/>
          <p:cNvPicPr>
            <a:picLocks noChangeAspect="1" noChangeArrowheads="1"/>
          </p:cNvPicPr>
          <p:nvPr/>
        </p:nvPicPr>
        <p:blipFill>
          <a:blip r:embed="rId9"/>
          <a:srcRect/>
          <a:stretch>
            <a:fillRect/>
          </a:stretch>
        </p:blipFill>
        <p:spPr bwMode="auto">
          <a:xfrm>
            <a:off x="4343400" y="5029200"/>
            <a:ext cx="1524000" cy="571500"/>
          </a:xfrm>
          <a:prstGeom prst="rect">
            <a:avLst/>
          </a:prstGeom>
          <a:noFill/>
          <a:ln w="9525">
            <a:noFill/>
            <a:miter lim="800000"/>
            <a:headEnd/>
            <a:tailEnd/>
          </a:ln>
        </p:spPr>
      </p:pic>
      <p:pic>
        <p:nvPicPr>
          <p:cNvPr id="23563" name="Picture 15" descr="FSGB Logo"/>
          <p:cNvPicPr>
            <a:picLocks noChangeAspect="1" noChangeArrowheads="1"/>
          </p:cNvPicPr>
          <p:nvPr/>
        </p:nvPicPr>
        <p:blipFill>
          <a:blip r:embed="rId10"/>
          <a:srcRect/>
          <a:stretch>
            <a:fillRect/>
          </a:stretch>
        </p:blipFill>
        <p:spPr bwMode="auto">
          <a:xfrm>
            <a:off x="25400" y="5024438"/>
            <a:ext cx="1498600" cy="614362"/>
          </a:xfrm>
          <a:prstGeom prst="rect">
            <a:avLst/>
          </a:prstGeom>
          <a:noFill/>
          <a:ln w="9525">
            <a:noFill/>
            <a:miter lim="800000"/>
            <a:headEnd/>
            <a:tailEnd/>
          </a:ln>
        </p:spPr>
      </p:pic>
      <p:pic>
        <p:nvPicPr>
          <p:cNvPr id="23564" name="Picture 16" descr="HSTF Logo"/>
          <p:cNvPicPr>
            <a:picLocks noChangeAspect="1" noChangeArrowheads="1"/>
          </p:cNvPicPr>
          <p:nvPr/>
        </p:nvPicPr>
        <p:blipFill>
          <a:blip r:embed="rId11"/>
          <a:srcRect/>
          <a:stretch>
            <a:fillRect/>
          </a:stretch>
        </p:blipFill>
        <p:spPr bwMode="auto">
          <a:xfrm>
            <a:off x="5943600" y="5000625"/>
            <a:ext cx="674688" cy="714375"/>
          </a:xfrm>
          <a:prstGeom prst="rect">
            <a:avLst/>
          </a:prstGeom>
          <a:noFill/>
          <a:ln w="9525">
            <a:noFill/>
            <a:miter lim="800000"/>
            <a:headEnd/>
            <a:tailEnd/>
          </a:ln>
        </p:spPr>
      </p:pic>
      <p:pic>
        <p:nvPicPr>
          <p:cNvPr id="23565" name="Picture 17" descr="MassHousing Logo"/>
          <p:cNvPicPr>
            <a:picLocks noChangeAspect="1" noChangeArrowheads="1"/>
          </p:cNvPicPr>
          <p:nvPr/>
        </p:nvPicPr>
        <p:blipFill>
          <a:blip r:embed="rId12"/>
          <a:srcRect/>
          <a:stretch>
            <a:fillRect/>
          </a:stretch>
        </p:blipFill>
        <p:spPr bwMode="auto">
          <a:xfrm>
            <a:off x="6324600" y="6324600"/>
            <a:ext cx="990600" cy="495300"/>
          </a:xfrm>
          <a:prstGeom prst="rect">
            <a:avLst/>
          </a:prstGeom>
          <a:noFill/>
          <a:ln w="9525">
            <a:noFill/>
            <a:miter lim="800000"/>
            <a:headEnd/>
            <a:tailEnd/>
          </a:ln>
        </p:spPr>
      </p:pic>
      <p:pic>
        <p:nvPicPr>
          <p:cNvPr id="23566" name="Picture 18" descr="MEHC Logo"/>
          <p:cNvPicPr>
            <a:picLocks noChangeAspect="1" noChangeArrowheads="1"/>
          </p:cNvPicPr>
          <p:nvPr/>
        </p:nvPicPr>
        <p:blipFill>
          <a:blip r:embed="rId13"/>
          <a:srcRect/>
          <a:stretch>
            <a:fillRect/>
          </a:stretch>
        </p:blipFill>
        <p:spPr bwMode="auto">
          <a:xfrm>
            <a:off x="3505200" y="6524625"/>
            <a:ext cx="2667000" cy="333375"/>
          </a:xfrm>
          <a:prstGeom prst="rect">
            <a:avLst/>
          </a:prstGeom>
          <a:noFill/>
          <a:ln w="9525">
            <a:noFill/>
            <a:miter lim="800000"/>
            <a:headEnd/>
            <a:tailEnd/>
          </a:ln>
        </p:spPr>
      </p:pic>
      <p:pic>
        <p:nvPicPr>
          <p:cNvPr id="23567" name="Picture 19" descr="Picture1"/>
          <p:cNvPicPr>
            <a:picLocks noChangeAspect="1" noChangeArrowheads="1"/>
          </p:cNvPicPr>
          <p:nvPr/>
        </p:nvPicPr>
        <p:blipFill>
          <a:blip r:embed="rId14"/>
          <a:srcRect/>
          <a:stretch>
            <a:fillRect/>
          </a:stretch>
        </p:blipFill>
        <p:spPr bwMode="auto">
          <a:xfrm>
            <a:off x="2209800" y="5943600"/>
            <a:ext cx="1219200" cy="725488"/>
          </a:xfrm>
          <a:prstGeom prst="rect">
            <a:avLst/>
          </a:prstGeom>
          <a:noFill/>
          <a:ln w="9525">
            <a:noFill/>
            <a:miter lim="800000"/>
            <a:headEnd/>
            <a:tailEnd/>
          </a:ln>
        </p:spPr>
      </p:pic>
      <p:pic>
        <p:nvPicPr>
          <p:cNvPr id="23568" name="Picture 20" descr="SJPHC"/>
          <p:cNvPicPr>
            <a:picLocks noChangeAspect="1" noChangeArrowheads="1"/>
          </p:cNvPicPr>
          <p:nvPr/>
        </p:nvPicPr>
        <p:blipFill>
          <a:blip r:embed="rId15"/>
          <a:srcRect/>
          <a:stretch>
            <a:fillRect/>
          </a:stretch>
        </p:blipFill>
        <p:spPr bwMode="auto">
          <a:xfrm>
            <a:off x="914400" y="5791200"/>
            <a:ext cx="1219200" cy="857250"/>
          </a:xfrm>
          <a:prstGeom prst="rect">
            <a:avLst/>
          </a:prstGeom>
          <a:noFill/>
          <a:ln w="9525">
            <a:noFill/>
            <a:miter lim="800000"/>
            <a:headEnd/>
            <a:tailEnd/>
          </a:ln>
        </p:spPr>
      </p:pic>
      <p:pic>
        <p:nvPicPr>
          <p:cNvPr id="23569" name="Picture 21" descr="south_st"/>
          <p:cNvPicPr>
            <a:picLocks noChangeAspect="1" noChangeArrowheads="1"/>
          </p:cNvPicPr>
          <p:nvPr/>
        </p:nvPicPr>
        <p:blipFill>
          <a:blip r:embed="rId16"/>
          <a:srcRect/>
          <a:stretch>
            <a:fillRect/>
          </a:stretch>
        </p:blipFill>
        <p:spPr bwMode="auto">
          <a:xfrm>
            <a:off x="4572000" y="5867400"/>
            <a:ext cx="871538" cy="557213"/>
          </a:xfrm>
          <a:prstGeom prst="rect">
            <a:avLst/>
          </a:prstGeom>
          <a:noFill/>
          <a:ln w="9525">
            <a:noFill/>
            <a:miter lim="800000"/>
            <a:headEnd/>
            <a:tailEnd/>
          </a:ln>
        </p:spPr>
      </p:pic>
      <p:pic>
        <p:nvPicPr>
          <p:cNvPr id="23570" name="Picture 22" descr="Spontaneous Logo"/>
          <p:cNvPicPr>
            <a:picLocks noChangeAspect="1" noChangeArrowheads="1"/>
          </p:cNvPicPr>
          <p:nvPr/>
        </p:nvPicPr>
        <p:blipFill>
          <a:blip r:embed="rId17"/>
          <a:srcRect/>
          <a:stretch>
            <a:fillRect/>
          </a:stretch>
        </p:blipFill>
        <p:spPr bwMode="auto">
          <a:xfrm>
            <a:off x="3581400" y="5791200"/>
            <a:ext cx="781050" cy="673100"/>
          </a:xfrm>
          <a:prstGeom prst="rect">
            <a:avLst/>
          </a:prstGeom>
          <a:noFill/>
          <a:ln w="9525">
            <a:noFill/>
            <a:miter lim="800000"/>
            <a:headEnd/>
            <a:tailEnd/>
          </a:ln>
        </p:spPr>
      </p:pic>
      <p:pic>
        <p:nvPicPr>
          <p:cNvPr id="23571" name="Picture 23"/>
          <p:cNvPicPr>
            <a:picLocks noChangeAspect="1" noChangeArrowheads="1"/>
          </p:cNvPicPr>
          <p:nvPr/>
        </p:nvPicPr>
        <p:blipFill>
          <a:blip r:embed="rId18"/>
          <a:srcRect/>
          <a:stretch>
            <a:fillRect/>
          </a:stretch>
        </p:blipFill>
        <p:spPr bwMode="auto">
          <a:xfrm>
            <a:off x="0" y="5715000"/>
            <a:ext cx="8509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1"/>
          <p:cNvSpPr txBox="1">
            <a:spLocks noChangeArrowheads="1"/>
          </p:cNvSpPr>
          <p:nvPr/>
        </p:nvSpPr>
        <p:spPr bwMode="auto">
          <a:xfrm>
            <a:off x="838200" y="2211388"/>
            <a:ext cx="7620000" cy="1446212"/>
          </a:xfrm>
          <a:prstGeom prst="rect">
            <a:avLst/>
          </a:prstGeom>
          <a:noFill/>
          <a:ln w="9525">
            <a:noFill/>
            <a:miter lim="800000"/>
            <a:headEnd/>
            <a:tailEnd/>
          </a:ln>
        </p:spPr>
        <p:txBody>
          <a:bodyPr>
            <a:spAutoFit/>
          </a:bodyPr>
          <a:lstStyle/>
          <a:p>
            <a:r>
              <a:rPr lang="en-US" sz="8800" b="1">
                <a:solidFill>
                  <a:srgbClr val="2074FC"/>
                </a:solidFill>
                <a:latin typeface="Broadway" pitchFamily="82" charset="0"/>
              </a:rPr>
              <a:t>Thank You !</a:t>
            </a:r>
          </a:p>
        </p:txBody>
      </p:sp>
      <p:pic>
        <p:nvPicPr>
          <p:cNvPr id="95234" name="Picture 1"/>
          <p:cNvPicPr>
            <a:picLocks noChangeAspect="1"/>
          </p:cNvPicPr>
          <p:nvPr/>
        </p:nvPicPr>
        <p:blipFill>
          <a:blip r:embed="rId3"/>
          <a:srcRect/>
          <a:stretch>
            <a:fillRect/>
          </a:stretch>
        </p:blipFill>
        <p:spPr bwMode="auto">
          <a:xfrm>
            <a:off x="2590800" y="4011613"/>
            <a:ext cx="3784600"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457200"/>
            <a:ext cx="8229600" cy="881063"/>
          </a:xfrm>
        </p:spPr>
        <p:txBody>
          <a:bodyPr anchor="t"/>
          <a:lstStyle/>
          <a:p>
            <a:pPr algn="r" eaLnBrk="1" hangingPunct="1"/>
            <a:r>
              <a:rPr lang="en-US" smtClean="0">
                <a:solidFill>
                  <a:schemeClr val="bg1"/>
                </a:solidFill>
                <a:latin typeface="Broadway" pitchFamily="82" charset="0"/>
              </a:rPr>
              <a:t>Collaborations</a:t>
            </a:r>
          </a:p>
        </p:txBody>
      </p:sp>
      <p:sp>
        <p:nvSpPr>
          <p:cNvPr id="5123" name="Content Placeholder 4"/>
          <p:cNvSpPr>
            <a:spLocks noGrp="1"/>
          </p:cNvSpPr>
          <p:nvPr>
            <p:ph sz="quarter" idx="13"/>
          </p:nvPr>
        </p:nvSpPr>
        <p:spPr>
          <a:xfrm>
            <a:off x="457200" y="2362200"/>
            <a:ext cx="4038600" cy="4343400"/>
          </a:xfrm>
        </p:spPr>
        <p:txBody>
          <a:bodyPr rtlCol="0">
            <a:normAutofit fontScale="92500" lnSpcReduction="20000"/>
          </a:bodyPr>
          <a:lstStyle/>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Academy Bromley Egleston Safety Task Force</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Bikes Not Bombs</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Boston Medical VIP</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Boston Police Department</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Boston Street Workers</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Bowdoin Street VIP</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Brigham &amp; Women’s Hospital</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Center for Homicide Bereavement</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Curley Middle School</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English High School</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Greater Love Tabernacle Church</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Grove Hall Youth Workers Alliance </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High Risk Youth Network </a:t>
            </a:r>
          </a:p>
          <a:p>
            <a:pPr marL="274320" indent="-274320" eaLnBrk="1" fontAlgn="auto" hangingPunct="1">
              <a:spcAft>
                <a:spcPts val="0"/>
              </a:spcAft>
              <a:buFont typeface="Wingdings" pitchFamily="2" charset="2"/>
              <a:buChar char="v"/>
              <a:defRPr/>
            </a:pPr>
            <a:r>
              <a:rPr lang="en-US" sz="1700" b="1" dirty="0" smtClean="0">
                <a:solidFill>
                  <a:schemeClr val="bg2">
                    <a:lumMod val="50000"/>
                  </a:schemeClr>
                </a:solidFill>
                <a:latin typeface="Century Gothic" pitchFamily="34" charset="0"/>
              </a:rPr>
              <a:t>JP Unidos/United</a:t>
            </a:r>
            <a:endParaRPr lang="en-US" sz="1700" b="1" dirty="0" smtClean="0">
              <a:solidFill>
                <a:schemeClr val="bg2"/>
              </a:solidFill>
              <a:latin typeface="Century Gothic" pitchFamily="34" charset="0"/>
            </a:endParaRPr>
          </a:p>
          <a:p>
            <a:pPr marL="274320" indent="-274320" eaLnBrk="1" fontAlgn="auto" hangingPunct="1">
              <a:spcAft>
                <a:spcPts val="0"/>
              </a:spcAft>
              <a:buFont typeface="Wingdings" pitchFamily="2" charset="2"/>
              <a:buChar char="v"/>
              <a:defRPr/>
            </a:pPr>
            <a:r>
              <a:rPr lang="en-US" sz="1700" b="1" dirty="0">
                <a:solidFill>
                  <a:schemeClr val="bg2">
                    <a:lumMod val="50000"/>
                  </a:schemeClr>
                </a:solidFill>
                <a:latin typeface="Century Gothic" pitchFamily="34" charset="0"/>
              </a:rPr>
              <a:t>Judge Banks Community </a:t>
            </a:r>
            <a:r>
              <a:rPr lang="en-US" sz="1700" b="1" dirty="0" smtClean="0">
                <a:solidFill>
                  <a:schemeClr val="bg2">
                    <a:lumMod val="50000"/>
                  </a:schemeClr>
                </a:solidFill>
                <a:latin typeface="Century Gothic" pitchFamily="34" charset="0"/>
              </a:rPr>
              <a:t>Justice Program</a:t>
            </a:r>
            <a:endParaRPr lang="en-US" sz="1700" dirty="0" smtClean="0">
              <a:solidFill>
                <a:schemeClr val="bg2"/>
              </a:solidFill>
              <a:latin typeface="Century Gothic" pitchFamily="34" charset="0"/>
            </a:endParaRPr>
          </a:p>
        </p:txBody>
      </p:sp>
      <p:sp>
        <p:nvSpPr>
          <p:cNvPr id="5124" name="Content Placeholder 5"/>
          <p:cNvSpPr>
            <a:spLocks noGrp="1"/>
          </p:cNvSpPr>
          <p:nvPr>
            <p:ph sz="quarter" idx="14"/>
          </p:nvPr>
        </p:nvSpPr>
        <p:spPr>
          <a:xfrm>
            <a:off x="4648200" y="2286000"/>
            <a:ext cx="4038600" cy="4419600"/>
          </a:xfrm>
        </p:spPr>
        <p:txBody>
          <a:bodyPr rtlCol="0">
            <a:normAutofit/>
          </a:bodyPr>
          <a:lstStyle/>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Louis D. Brown Peace Institute</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MassHousing </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Office of Child Advocacy </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Project RIGHT</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St. Peter’s Church/School</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South End/Lower Roxbury Youth Workers Alliance</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Street Safe Initiative</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Teen Empowerment</a:t>
            </a:r>
          </a:p>
          <a:p>
            <a:pPr marL="274320" indent="-274320" eaLnBrk="1" fontAlgn="auto" hangingPunct="1">
              <a:spcAft>
                <a:spcPts val="0"/>
              </a:spcAft>
              <a:buFont typeface="Wingdings" pitchFamily="2" charset="2"/>
              <a:buChar char="v"/>
              <a:defRPr/>
            </a:pPr>
            <a:r>
              <a:rPr lang="en-US" sz="1600" b="1" dirty="0" err="1" smtClean="0">
                <a:solidFill>
                  <a:schemeClr val="bg2">
                    <a:lumMod val="50000"/>
                  </a:schemeClr>
                </a:solidFill>
                <a:latin typeface="Century Gothic" pitchFamily="34" charset="0"/>
              </a:rPr>
              <a:t>Upham’s</a:t>
            </a:r>
            <a:r>
              <a:rPr lang="en-US" sz="1600" b="1" dirty="0" smtClean="0">
                <a:solidFill>
                  <a:schemeClr val="bg2">
                    <a:lumMod val="50000"/>
                  </a:schemeClr>
                </a:solidFill>
                <a:latin typeface="Century Gothic" pitchFamily="34" charset="0"/>
              </a:rPr>
              <a:t> Corner Health Center</a:t>
            </a:r>
          </a:p>
          <a:p>
            <a:pPr marL="274320" indent="-274320" eaLnBrk="1" fontAlgn="auto" hangingPunct="1">
              <a:spcAft>
                <a:spcPts val="0"/>
              </a:spcAft>
              <a:buFont typeface="Wingdings" pitchFamily="2" charset="2"/>
              <a:buChar char="v"/>
              <a:defRPr/>
            </a:pPr>
            <a:r>
              <a:rPr lang="en-US" sz="1600" b="1" dirty="0" err="1" smtClean="0">
                <a:solidFill>
                  <a:schemeClr val="bg2">
                    <a:lumMod val="50000"/>
                  </a:schemeClr>
                </a:solidFill>
                <a:latin typeface="Century Gothic" pitchFamily="34" charset="0"/>
              </a:rPr>
              <a:t>Upham’s</a:t>
            </a:r>
            <a:r>
              <a:rPr lang="en-US" sz="1600" b="1" dirty="0" smtClean="0">
                <a:solidFill>
                  <a:schemeClr val="bg2">
                    <a:lumMod val="50000"/>
                  </a:schemeClr>
                </a:solidFill>
                <a:latin typeface="Century Gothic" pitchFamily="34" charset="0"/>
              </a:rPr>
              <a:t> Corner VIP </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Youth Health Equity </a:t>
            </a:r>
          </a:p>
          <a:p>
            <a:pPr marL="274320" indent="-274320" eaLnBrk="1" fontAlgn="auto" hangingPunct="1">
              <a:spcAft>
                <a:spcPts val="0"/>
              </a:spcAft>
              <a:buFont typeface="Wingdings" pitchFamily="2" charset="2"/>
              <a:buChar char="v"/>
              <a:defRPr/>
            </a:pPr>
            <a:r>
              <a:rPr lang="en-US" sz="1600" b="1" dirty="0" smtClean="0">
                <a:solidFill>
                  <a:schemeClr val="bg2">
                    <a:lumMod val="50000"/>
                  </a:schemeClr>
                </a:solidFill>
                <a:latin typeface="Century Gothic" pitchFamily="34" charset="0"/>
              </a:rPr>
              <a:t>Youth Political Action Committee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42900" y="304800"/>
            <a:ext cx="8534400" cy="914400"/>
          </a:xfrm>
        </p:spPr>
        <p:txBody>
          <a:bodyPr anchor="t"/>
          <a:lstStyle/>
          <a:p>
            <a:pPr algn="r" eaLnBrk="1" hangingPunct="1"/>
            <a:r>
              <a:rPr lang="en-US" sz="4000" smtClean="0">
                <a:solidFill>
                  <a:schemeClr val="bg1"/>
                </a:solidFill>
                <a:latin typeface="Broadway" pitchFamily="82" charset="0"/>
              </a:rPr>
              <a:t>Initial Funding</a:t>
            </a:r>
          </a:p>
        </p:txBody>
      </p:sp>
      <p:sp>
        <p:nvSpPr>
          <p:cNvPr id="6147" name="Rectangle 4"/>
          <p:cNvSpPr>
            <a:spLocks noChangeArrowheads="1"/>
          </p:cNvSpPr>
          <p:nvPr/>
        </p:nvSpPr>
        <p:spPr bwMode="auto">
          <a:xfrm>
            <a:off x="914400" y="1893888"/>
            <a:ext cx="7391400" cy="2678112"/>
          </a:xfrm>
          <a:prstGeom prst="rect">
            <a:avLst/>
          </a:prstGeom>
          <a:noFill/>
          <a:ln>
            <a:noFill/>
          </a:ln>
          <a:extLst>
            <a:ext uri="{909E8E84-426E-40DD-AFC4-6F175D3DCCD1}"/>
            <a:ext uri="{91240B29-F687-4F45-9708-019B960494DF}"/>
          </a:extLst>
        </p:spPr>
        <p:txBody>
          <a:bodyPr>
            <a:spAutoFit/>
          </a:bodyPr>
          <a:lstStyle/>
          <a:p>
            <a:pPr algn="ctr">
              <a:defRPr/>
            </a:pPr>
            <a:r>
              <a:rPr lang="en-US" sz="2800" b="1" dirty="0">
                <a:solidFill>
                  <a:schemeClr val="bg2">
                    <a:lumMod val="50000"/>
                  </a:schemeClr>
                </a:solidFill>
                <a:latin typeface="Century Gothic" pitchFamily="34" charset="0"/>
              </a:rPr>
              <a:t>Boston Foundation</a:t>
            </a:r>
          </a:p>
          <a:p>
            <a:pPr algn="ctr">
              <a:defRPr/>
            </a:pPr>
            <a:r>
              <a:rPr lang="en-US" sz="2800" b="1" dirty="0">
                <a:solidFill>
                  <a:schemeClr val="bg2">
                    <a:lumMod val="50000"/>
                  </a:schemeClr>
                </a:solidFill>
                <a:latin typeface="Century Gothic" pitchFamily="34" charset="0"/>
              </a:rPr>
              <a:t>Boston Public Health Commission</a:t>
            </a:r>
          </a:p>
          <a:p>
            <a:pPr algn="ctr">
              <a:defRPr/>
            </a:pPr>
            <a:r>
              <a:rPr lang="en-US" sz="2800" b="1" dirty="0">
                <a:solidFill>
                  <a:schemeClr val="bg2">
                    <a:lumMod val="50000"/>
                  </a:schemeClr>
                </a:solidFill>
                <a:latin typeface="Century Gothic" pitchFamily="34" charset="0"/>
              </a:rPr>
              <a:t>Children's Hospital Trust</a:t>
            </a:r>
          </a:p>
          <a:p>
            <a:pPr algn="ctr">
              <a:defRPr/>
            </a:pPr>
            <a:r>
              <a:rPr lang="en-US" sz="2800" b="1" dirty="0">
                <a:solidFill>
                  <a:schemeClr val="bg2">
                    <a:lumMod val="50000"/>
                  </a:schemeClr>
                </a:solidFill>
                <a:latin typeface="Century Gothic" pitchFamily="34" charset="0"/>
              </a:rPr>
              <a:t>Highland Street Foundation</a:t>
            </a:r>
          </a:p>
          <a:p>
            <a:pPr algn="ctr">
              <a:defRPr/>
            </a:pPr>
            <a:r>
              <a:rPr lang="en-US" sz="2800" b="1" dirty="0">
                <a:solidFill>
                  <a:schemeClr val="bg2">
                    <a:lumMod val="50000"/>
                  </a:schemeClr>
                </a:solidFill>
                <a:latin typeface="Century Gothic" pitchFamily="34" charset="0"/>
              </a:rPr>
              <a:t>MassHousing</a:t>
            </a:r>
          </a:p>
          <a:p>
            <a:pPr algn="ctr">
              <a:defRPr/>
            </a:pPr>
            <a:r>
              <a:rPr lang="en-US" sz="2800" b="1" dirty="0">
                <a:solidFill>
                  <a:schemeClr val="bg2">
                    <a:lumMod val="50000"/>
                  </a:schemeClr>
                </a:solidFill>
                <a:latin typeface="Century Gothic" pitchFamily="34" charset="0"/>
              </a:rPr>
              <a:t>Office of Child Advocacy</a:t>
            </a:r>
          </a:p>
        </p:txBody>
      </p:sp>
      <p:pic>
        <p:nvPicPr>
          <p:cNvPr id="27651" name="Picture 9"/>
          <p:cNvPicPr>
            <a:picLocks noChangeAspect="1" noChangeArrowheads="1"/>
          </p:cNvPicPr>
          <p:nvPr/>
        </p:nvPicPr>
        <p:blipFill>
          <a:blip r:embed="rId3"/>
          <a:srcRect/>
          <a:stretch>
            <a:fillRect/>
          </a:stretch>
        </p:blipFill>
        <p:spPr bwMode="auto">
          <a:xfrm>
            <a:off x="76200" y="4648200"/>
            <a:ext cx="2825750" cy="2133600"/>
          </a:xfrm>
          <a:prstGeom prst="rect">
            <a:avLst/>
          </a:prstGeom>
          <a:noFill/>
          <a:ln w="9525">
            <a:noFill/>
            <a:miter lim="800000"/>
            <a:headEnd/>
            <a:tailEnd/>
          </a:ln>
        </p:spPr>
      </p:pic>
      <p:pic>
        <p:nvPicPr>
          <p:cNvPr id="27652" name="Picture 10"/>
          <p:cNvPicPr>
            <a:picLocks noChangeAspect="1" noChangeArrowheads="1"/>
          </p:cNvPicPr>
          <p:nvPr/>
        </p:nvPicPr>
        <p:blipFill>
          <a:blip r:embed="rId4"/>
          <a:srcRect/>
          <a:stretch>
            <a:fillRect/>
          </a:stretch>
        </p:blipFill>
        <p:spPr bwMode="auto">
          <a:xfrm>
            <a:off x="3289300" y="4572000"/>
            <a:ext cx="2806700" cy="2209800"/>
          </a:xfrm>
          <a:prstGeom prst="rect">
            <a:avLst/>
          </a:prstGeom>
          <a:noFill/>
          <a:ln w="9525">
            <a:noFill/>
            <a:miter lim="800000"/>
            <a:headEnd/>
            <a:tailEnd/>
          </a:ln>
        </p:spPr>
      </p:pic>
      <p:pic>
        <p:nvPicPr>
          <p:cNvPr id="27653" name="Picture 11"/>
          <p:cNvPicPr>
            <a:picLocks noChangeAspect="1" noChangeArrowheads="1"/>
          </p:cNvPicPr>
          <p:nvPr/>
        </p:nvPicPr>
        <p:blipFill>
          <a:blip r:embed="rId5"/>
          <a:srcRect/>
          <a:stretch>
            <a:fillRect/>
          </a:stretch>
        </p:blipFill>
        <p:spPr bwMode="auto">
          <a:xfrm>
            <a:off x="6477000" y="4616450"/>
            <a:ext cx="2576513" cy="216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90800"/>
            <a:ext cx="8686800" cy="4038600"/>
          </a:xfrm>
        </p:spPr>
        <p:txBody>
          <a:bodyPr/>
          <a:lstStyle/>
          <a:p>
            <a:pPr marL="0" indent="0" eaLnBrk="1" hangingPunct="1">
              <a:lnSpc>
                <a:spcPct val="90000"/>
              </a:lnSpc>
              <a:buFont typeface="Symbol" pitchFamily="18" charset="2"/>
              <a:buNone/>
              <a:defRPr/>
            </a:pPr>
            <a:r>
              <a:rPr lang="en-US" sz="2000" b="1" dirty="0" smtClean="0">
                <a:solidFill>
                  <a:srgbClr val="2074FC"/>
                </a:solidFill>
                <a:latin typeface="Century Gothic" pitchFamily="34" charset="0"/>
                <a:cs typeface="Arial" charset="0"/>
              </a:rPr>
              <a:t>In 2009, The Collaborative </a:t>
            </a:r>
            <a:r>
              <a:rPr lang="en-US" sz="2000" b="1" dirty="0">
                <a:solidFill>
                  <a:srgbClr val="2074FC"/>
                </a:solidFill>
                <a:latin typeface="Century Gothic" pitchFamily="34" charset="0"/>
                <a:cs typeface="Arial" charset="0"/>
              </a:rPr>
              <a:t>attracts funding to hire key staff </a:t>
            </a:r>
            <a:r>
              <a:rPr lang="en-US" sz="2000" b="1" dirty="0" smtClean="0">
                <a:solidFill>
                  <a:srgbClr val="2074FC"/>
                </a:solidFill>
                <a:latin typeface="Century Gothic" pitchFamily="34" charset="0"/>
                <a:cs typeface="Arial" charset="0"/>
              </a:rPr>
              <a:t>members</a:t>
            </a:r>
            <a:endParaRPr lang="en-US" sz="2000" dirty="0" smtClean="0">
              <a:solidFill>
                <a:srgbClr val="2074FC"/>
              </a:solidFill>
              <a:latin typeface="Century Gothic" pitchFamily="34" charset="0"/>
              <a:cs typeface="Arial" charset="0"/>
            </a:endParaRPr>
          </a:p>
          <a:p>
            <a:pPr marL="114300" lvl="1" indent="0" eaLnBrk="1" hangingPunct="1">
              <a:lnSpc>
                <a:spcPct val="90000"/>
              </a:lnSpc>
              <a:buFont typeface="Symbol" pitchFamily="18" charset="2"/>
              <a:buNone/>
              <a:defRPr/>
            </a:pPr>
            <a:r>
              <a:rPr lang="en-US" sz="2000" b="1" u="sng" dirty="0">
                <a:solidFill>
                  <a:srgbClr val="2074FC"/>
                </a:solidFill>
                <a:latin typeface="Century Gothic" pitchFamily="34" charset="0"/>
                <a:cs typeface="Arial" charset="0"/>
              </a:rPr>
              <a:t>Project </a:t>
            </a:r>
            <a:r>
              <a:rPr lang="en-US" sz="2000" b="1" u="sng" dirty="0" smtClean="0">
                <a:solidFill>
                  <a:srgbClr val="2074FC"/>
                </a:solidFill>
                <a:latin typeface="Century Gothic" pitchFamily="34" charset="0"/>
                <a:cs typeface="Arial" charset="0"/>
              </a:rPr>
              <a:t>Coordinator to:</a:t>
            </a:r>
            <a:endParaRPr lang="en-US" sz="2000" b="1" u="sng" dirty="0">
              <a:solidFill>
                <a:srgbClr val="2074FC"/>
              </a:solidFill>
              <a:latin typeface="Century Gothic" pitchFamily="34" charset="0"/>
              <a:cs typeface="Arial" charset="0"/>
            </a:endParaRPr>
          </a:p>
          <a:p>
            <a:pPr marL="342900" lvl="2" eaLnBrk="1" hangingPunct="1">
              <a:lnSpc>
                <a:spcPct val="90000"/>
              </a:lnSpc>
              <a:buFont typeface="Wingdings" pitchFamily="2" charset="2"/>
              <a:buChar char="Ø"/>
              <a:defRPr/>
            </a:pPr>
            <a:r>
              <a:rPr lang="en-US" dirty="0" smtClean="0">
                <a:solidFill>
                  <a:srgbClr val="2074FC"/>
                </a:solidFill>
                <a:latin typeface="Century Gothic" pitchFamily="34" charset="0"/>
                <a:cs typeface="Arial" charset="0"/>
              </a:rPr>
              <a:t>Coordinate </a:t>
            </a:r>
            <a:r>
              <a:rPr lang="en-US" dirty="0">
                <a:solidFill>
                  <a:srgbClr val="2074FC"/>
                </a:solidFill>
                <a:latin typeface="Century Gothic" pitchFamily="34" charset="0"/>
                <a:cs typeface="Arial" charset="0"/>
              </a:rPr>
              <a:t>TRT response in immediate aftermath: </a:t>
            </a:r>
            <a:r>
              <a:rPr lang="en-US" b="1" dirty="0">
                <a:solidFill>
                  <a:srgbClr val="2074FC"/>
                </a:solidFill>
                <a:latin typeface="Century Gothic" pitchFamily="34" charset="0"/>
                <a:cs typeface="Arial" charset="0"/>
              </a:rPr>
              <a:t>post-</a:t>
            </a:r>
            <a:r>
              <a:rPr lang="en-US" b="1" dirty="0" err="1">
                <a:solidFill>
                  <a:srgbClr val="2074FC"/>
                </a:solidFill>
                <a:latin typeface="Century Gothic" pitchFamily="34" charset="0"/>
                <a:cs typeface="Arial" charset="0"/>
              </a:rPr>
              <a:t>vention</a:t>
            </a:r>
            <a:endParaRPr lang="en-US" b="1" dirty="0">
              <a:solidFill>
                <a:srgbClr val="2074FC"/>
              </a:solidFill>
              <a:latin typeface="Century Gothic" pitchFamily="34" charset="0"/>
              <a:cs typeface="Arial" charset="0"/>
            </a:endParaRPr>
          </a:p>
          <a:p>
            <a:pPr marL="342900" lvl="2" eaLnBrk="1" hangingPunct="1">
              <a:lnSpc>
                <a:spcPct val="90000"/>
              </a:lnSpc>
              <a:buFont typeface="Wingdings" pitchFamily="2" charset="2"/>
              <a:buChar char="Ø"/>
              <a:defRPr/>
            </a:pPr>
            <a:r>
              <a:rPr lang="en-US" dirty="0" smtClean="0">
                <a:solidFill>
                  <a:srgbClr val="2074FC"/>
                </a:solidFill>
                <a:latin typeface="Century Gothic" pitchFamily="34" charset="0"/>
                <a:cs typeface="Arial" charset="0"/>
              </a:rPr>
              <a:t>Track/intervene </a:t>
            </a:r>
            <a:r>
              <a:rPr lang="en-US" dirty="0">
                <a:solidFill>
                  <a:srgbClr val="2074FC"/>
                </a:solidFill>
                <a:latin typeface="Century Gothic" pitchFamily="34" charset="0"/>
                <a:cs typeface="Arial" charset="0"/>
              </a:rPr>
              <a:t>on anniversaries &amp; other “flash points”: </a:t>
            </a:r>
            <a:r>
              <a:rPr lang="en-US" b="1" dirty="0">
                <a:solidFill>
                  <a:srgbClr val="2074FC"/>
                </a:solidFill>
                <a:latin typeface="Century Gothic" pitchFamily="34" charset="0"/>
                <a:cs typeface="Arial" charset="0"/>
              </a:rPr>
              <a:t>intervention</a:t>
            </a:r>
            <a:r>
              <a:rPr lang="en-US" dirty="0">
                <a:solidFill>
                  <a:srgbClr val="2074FC"/>
                </a:solidFill>
                <a:latin typeface="Century Gothic" pitchFamily="34" charset="0"/>
                <a:cs typeface="Arial" charset="0"/>
              </a:rPr>
              <a:t> </a:t>
            </a:r>
          </a:p>
          <a:p>
            <a:pPr marL="342900" lvl="2" eaLnBrk="1" hangingPunct="1">
              <a:lnSpc>
                <a:spcPct val="90000"/>
              </a:lnSpc>
              <a:buFont typeface="Wingdings" pitchFamily="2" charset="2"/>
              <a:buChar char="Ø"/>
              <a:defRPr/>
            </a:pPr>
            <a:r>
              <a:rPr lang="en-US" dirty="0">
                <a:solidFill>
                  <a:srgbClr val="2074FC"/>
                </a:solidFill>
                <a:latin typeface="Century Gothic" pitchFamily="34" charset="0"/>
                <a:cs typeface="Arial" charset="0"/>
              </a:rPr>
              <a:t>Identify  and coordinate initiatives to prevent violence: </a:t>
            </a:r>
            <a:r>
              <a:rPr lang="en-US" b="1" dirty="0" smtClean="0">
                <a:solidFill>
                  <a:srgbClr val="2074FC"/>
                </a:solidFill>
                <a:latin typeface="Century Gothic" pitchFamily="34" charset="0"/>
                <a:cs typeface="Arial" charset="0"/>
              </a:rPr>
              <a:t>prevention</a:t>
            </a:r>
          </a:p>
          <a:p>
            <a:pPr marL="114300" lvl="2" indent="0" eaLnBrk="1" hangingPunct="1">
              <a:lnSpc>
                <a:spcPct val="90000"/>
              </a:lnSpc>
              <a:buFont typeface="Symbol" pitchFamily="18" charset="2"/>
              <a:buNone/>
              <a:defRPr/>
            </a:pPr>
            <a:endParaRPr lang="en-US" b="1" dirty="0" smtClean="0">
              <a:solidFill>
                <a:srgbClr val="2074FC"/>
              </a:solidFill>
              <a:latin typeface="Century Gothic" pitchFamily="34" charset="0"/>
              <a:cs typeface="Arial" charset="0"/>
            </a:endParaRPr>
          </a:p>
          <a:p>
            <a:pPr marL="114300" lvl="1" indent="0" eaLnBrk="1" hangingPunct="1">
              <a:lnSpc>
                <a:spcPct val="90000"/>
              </a:lnSpc>
              <a:buClr>
                <a:srgbClr val="31B6FD"/>
              </a:buClr>
              <a:buFont typeface="Symbol" pitchFamily="18" charset="2"/>
              <a:buNone/>
              <a:defRPr/>
            </a:pPr>
            <a:r>
              <a:rPr lang="en-US" sz="2000" b="1" u="sng" dirty="0">
                <a:solidFill>
                  <a:srgbClr val="2074FC"/>
                </a:solidFill>
                <a:latin typeface="Century Gothic" pitchFamily="34" charset="0"/>
                <a:cs typeface="Arial" charset="0"/>
              </a:rPr>
              <a:t>Resource Specialist</a:t>
            </a:r>
            <a:r>
              <a:rPr lang="en-US" sz="2000" b="1" dirty="0">
                <a:solidFill>
                  <a:srgbClr val="2074FC"/>
                </a:solidFill>
                <a:latin typeface="Century Gothic" pitchFamily="34" charset="0"/>
                <a:cs typeface="Arial" charset="0"/>
              </a:rPr>
              <a:t>  </a:t>
            </a:r>
            <a:r>
              <a:rPr lang="en-US" sz="2000" dirty="0">
                <a:solidFill>
                  <a:srgbClr val="2074FC"/>
                </a:solidFill>
                <a:latin typeface="Century Gothic" pitchFamily="34" charset="0"/>
                <a:cs typeface="Arial" charset="0"/>
              </a:rPr>
              <a:t>to prevent further violence by connecting directly-impacted  families and other at-risk families with </a:t>
            </a:r>
            <a:r>
              <a:rPr lang="en-US" sz="2000" dirty="0" smtClean="0">
                <a:solidFill>
                  <a:srgbClr val="2074FC"/>
                </a:solidFill>
                <a:latin typeface="Century Gothic" pitchFamily="34" charset="0"/>
                <a:cs typeface="Arial" charset="0"/>
              </a:rPr>
              <a:t>services</a:t>
            </a:r>
          </a:p>
          <a:p>
            <a:pPr marL="342900" lvl="1" indent="-228600" eaLnBrk="1" hangingPunct="1">
              <a:lnSpc>
                <a:spcPct val="90000"/>
              </a:lnSpc>
              <a:buClr>
                <a:srgbClr val="31B6FD"/>
              </a:buClr>
              <a:buFont typeface="Wingdings" pitchFamily="2" charset="2"/>
              <a:buChar char="Ø"/>
              <a:defRPr/>
            </a:pPr>
            <a:endParaRPr lang="en-US" sz="2000" dirty="0" smtClean="0">
              <a:solidFill>
                <a:srgbClr val="2074FC"/>
              </a:solidFill>
              <a:latin typeface="Century Gothic" pitchFamily="34" charset="0"/>
              <a:cs typeface="Arial" charset="0"/>
            </a:endParaRPr>
          </a:p>
          <a:p>
            <a:pPr marL="114300" lvl="1" indent="0" eaLnBrk="1" hangingPunct="1">
              <a:lnSpc>
                <a:spcPct val="90000"/>
              </a:lnSpc>
              <a:buClr>
                <a:srgbClr val="31B6FD"/>
              </a:buClr>
              <a:buFont typeface="Symbol" pitchFamily="18" charset="2"/>
              <a:buNone/>
              <a:defRPr/>
            </a:pPr>
            <a:r>
              <a:rPr lang="en-US" sz="2000" b="1" u="sng" dirty="0">
                <a:solidFill>
                  <a:srgbClr val="2074FC"/>
                </a:solidFill>
                <a:latin typeface="Century Gothic" pitchFamily="34" charset="0"/>
                <a:cs typeface="Arial" charset="0"/>
              </a:rPr>
              <a:t>Outreach Worker</a:t>
            </a:r>
            <a:r>
              <a:rPr lang="en-US" sz="2000" dirty="0">
                <a:solidFill>
                  <a:srgbClr val="2074FC"/>
                </a:solidFill>
                <a:latin typeface="Century Gothic" pitchFamily="34" charset="0"/>
                <a:cs typeface="Arial" charset="0"/>
              </a:rPr>
              <a:t>  to prevent violence by engaging youth in positive youth development activities</a:t>
            </a:r>
          </a:p>
          <a:p>
            <a:pPr eaLnBrk="1" hangingPunct="1">
              <a:defRPr/>
            </a:pPr>
            <a:endParaRPr lang="en-US" dirty="0"/>
          </a:p>
        </p:txBody>
      </p:sp>
      <p:sp>
        <p:nvSpPr>
          <p:cNvPr id="29698" name="Title 2"/>
          <p:cNvSpPr>
            <a:spLocks noGrp="1"/>
          </p:cNvSpPr>
          <p:nvPr>
            <p:ph type="title"/>
          </p:nvPr>
        </p:nvSpPr>
        <p:spPr/>
        <p:txBody>
          <a:bodyPr/>
          <a:lstStyle/>
          <a:p>
            <a:pPr algn="r" eaLnBrk="1" hangingPunct="1"/>
            <a:r>
              <a:rPr lang="en-US" b="1" smtClean="0">
                <a:latin typeface="Broadway" pitchFamily="82" charset="0"/>
              </a:rPr>
              <a:t>Staffing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600200" y="2514600"/>
            <a:ext cx="5334000" cy="4191000"/>
          </a:xfrm>
        </p:spPr>
        <p:txBody>
          <a:bodyPr rtlCol="0">
            <a:normAutofit/>
          </a:bodyPr>
          <a:lstStyle/>
          <a:p>
            <a:pPr marL="0" indent="0" algn="ctr" eaLnBrk="1" fontAlgn="auto" hangingPunct="1">
              <a:lnSpc>
                <a:spcPct val="90000"/>
              </a:lnSpc>
              <a:spcAft>
                <a:spcPts val="0"/>
              </a:spcAft>
              <a:buFontTx/>
              <a:buNone/>
              <a:defRPr/>
            </a:pPr>
            <a:r>
              <a:rPr lang="en-US" sz="2000" b="1" dirty="0" smtClean="0">
                <a:solidFill>
                  <a:schemeClr val="bg2">
                    <a:lumMod val="50000"/>
                  </a:schemeClr>
                </a:solidFill>
                <a:latin typeface="Century Gothic" pitchFamily="34" charset="0"/>
              </a:rPr>
              <a:t>The mission of the JP VIP Collaborative is to help youth and families of Jamaica Plain and neighboring communities to live safe and healthy lives by collaboratively providing access to and education about mental health services, identifying available resources and responding to families affected by violence.</a:t>
            </a:r>
          </a:p>
          <a:p>
            <a:pPr marL="274320" indent="-274320" eaLnBrk="1" fontAlgn="auto" hangingPunct="1">
              <a:lnSpc>
                <a:spcPct val="90000"/>
              </a:lnSpc>
              <a:spcAft>
                <a:spcPts val="0"/>
              </a:spcAft>
              <a:defRPr/>
            </a:pPr>
            <a:endParaRPr lang="en-US" sz="2000" b="1" dirty="0" smtClean="0">
              <a:solidFill>
                <a:schemeClr val="bg2">
                  <a:lumMod val="50000"/>
                </a:schemeClr>
              </a:solidFill>
              <a:latin typeface="Century Gothic" pitchFamily="34" charset="0"/>
            </a:endParaRPr>
          </a:p>
          <a:p>
            <a:pPr marL="0" indent="0" algn="ctr" eaLnBrk="1" fontAlgn="auto" hangingPunct="1">
              <a:lnSpc>
                <a:spcPct val="90000"/>
              </a:lnSpc>
              <a:spcAft>
                <a:spcPts val="0"/>
              </a:spcAft>
              <a:buFontTx/>
              <a:buNone/>
              <a:defRPr/>
            </a:pPr>
            <a:r>
              <a:rPr lang="en-US" sz="2000" b="1" dirty="0" smtClean="0">
                <a:solidFill>
                  <a:schemeClr val="bg2">
                    <a:lumMod val="50000"/>
                  </a:schemeClr>
                </a:solidFill>
                <a:latin typeface="Century Gothic" pitchFamily="34" charset="0"/>
              </a:rPr>
              <a:t>The vision is to create a peaceful environment for youth and families living in Jamaica Plain and neighboring communities to live, work and play</a:t>
            </a:r>
            <a:endParaRPr lang="en-US" dirty="0" smtClean="0">
              <a:solidFill>
                <a:schemeClr val="bg2"/>
              </a:solidFill>
            </a:endParaRPr>
          </a:p>
        </p:txBody>
      </p:sp>
      <p:sp>
        <p:nvSpPr>
          <p:cNvPr id="31746" name="Title 3"/>
          <p:cNvSpPr>
            <a:spLocks noGrp="1"/>
          </p:cNvSpPr>
          <p:nvPr>
            <p:ph type="title"/>
          </p:nvPr>
        </p:nvSpPr>
        <p:spPr>
          <a:xfrm>
            <a:off x="2667000" y="457200"/>
            <a:ext cx="6172200" cy="1524000"/>
          </a:xfrm>
        </p:spPr>
        <p:txBody>
          <a:bodyPr anchor="t"/>
          <a:lstStyle/>
          <a:p>
            <a:pPr algn="r" eaLnBrk="1" hangingPunct="1"/>
            <a:r>
              <a:rPr lang="en-US" b="1" smtClean="0">
                <a:solidFill>
                  <a:schemeClr val="bg1"/>
                </a:solidFill>
                <a:latin typeface="Broadway" pitchFamily="82" charset="0"/>
              </a:rPr>
              <a:t>Mission and Vision Statement</a:t>
            </a:r>
            <a:r>
              <a:rPr lang="en-US" sz="4000" b="1" smtClean="0">
                <a:solidFill>
                  <a:schemeClr val="bg1"/>
                </a:solidFill>
                <a:latin typeface="Broadway" pitchFamily="82" charset="0"/>
              </a:rPr>
              <a:t/>
            </a:r>
            <a:br>
              <a:rPr lang="en-US" sz="4000" b="1" smtClean="0">
                <a:solidFill>
                  <a:schemeClr val="bg1"/>
                </a:solidFill>
                <a:latin typeface="Broadway" pitchFamily="82" charset="0"/>
              </a:rPr>
            </a:br>
            <a:r>
              <a:rPr lang="en-US" sz="1200" b="1" smtClean="0">
                <a:solidFill>
                  <a:schemeClr val="bg1"/>
                </a:solidFill>
                <a:latin typeface="Broadway" pitchFamily="82" charset="0"/>
              </a:rPr>
              <a:t>(Established July 2010)</a:t>
            </a:r>
            <a:endParaRPr lang="en-US" smtClean="0"/>
          </a:p>
        </p:txBody>
      </p:sp>
      <p:pic>
        <p:nvPicPr>
          <p:cNvPr id="31747" name="Picture 4"/>
          <p:cNvPicPr>
            <a:picLocks noChangeAspect="1" noChangeArrowheads="1"/>
          </p:cNvPicPr>
          <p:nvPr/>
        </p:nvPicPr>
        <p:blipFill>
          <a:blip r:embed="rId3"/>
          <a:srcRect/>
          <a:stretch>
            <a:fillRect/>
          </a:stretch>
        </p:blipFill>
        <p:spPr bwMode="auto">
          <a:xfrm>
            <a:off x="0" y="3429000"/>
            <a:ext cx="1592263" cy="3429000"/>
          </a:xfrm>
          <a:prstGeom prst="rect">
            <a:avLst/>
          </a:prstGeom>
          <a:noFill/>
          <a:ln w="9525">
            <a:noFill/>
            <a:miter lim="800000"/>
            <a:headEnd/>
            <a:tailEnd/>
          </a:ln>
        </p:spPr>
      </p:pic>
      <p:pic>
        <p:nvPicPr>
          <p:cNvPr id="31748" name="Picture 5"/>
          <p:cNvPicPr>
            <a:picLocks noChangeAspect="1" noChangeArrowheads="1"/>
          </p:cNvPicPr>
          <p:nvPr/>
        </p:nvPicPr>
        <p:blipFill>
          <a:blip r:embed="rId4"/>
          <a:srcRect/>
          <a:stretch>
            <a:fillRect/>
          </a:stretch>
        </p:blipFill>
        <p:spPr bwMode="auto">
          <a:xfrm>
            <a:off x="6908800" y="3581400"/>
            <a:ext cx="2235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algn="r" eaLnBrk="1" hangingPunct="1"/>
            <a:r>
              <a:rPr lang="en-US" smtClean="0">
                <a:latin typeface="Broadway" pitchFamily="82" charset="0"/>
              </a:rPr>
              <a:t>Open Incidents &amp; Trauma Response</a:t>
            </a:r>
          </a:p>
        </p:txBody>
      </p:sp>
      <p:sp>
        <p:nvSpPr>
          <p:cNvPr id="33794" name="Rectangle 3"/>
          <p:cNvSpPr>
            <a:spLocks noGrp="1" noChangeArrowheads="1"/>
          </p:cNvSpPr>
          <p:nvPr>
            <p:ph type="body" idx="1"/>
          </p:nvPr>
        </p:nvSpPr>
        <p:spPr>
          <a:xfrm>
            <a:off x="228600" y="2590800"/>
            <a:ext cx="8686800" cy="3810000"/>
          </a:xfrm>
        </p:spPr>
        <p:txBody>
          <a:bodyPr/>
          <a:lstStyle/>
          <a:p>
            <a:pPr eaLnBrk="1" hangingPunct="1">
              <a:lnSpc>
                <a:spcPct val="90000"/>
              </a:lnSpc>
              <a:buFontTx/>
              <a:buNone/>
            </a:pPr>
            <a:r>
              <a:rPr lang="en-US" sz="2000" b="1" smtClean="0">
                <a:solidFill>
                  <a:srgbClr val="2074FC"/>
                </a:solidFill>
                <a:latin typeface="Century Gothic" pitchFamily="34" charset="0"/>
              </a:rPr>
              <a:t>Trauma Response</a:t>
            </a:r>
          </a:p>
          <a:p>
            <a:pPr eaLnBrk="1" hangingPunct="1">
              <a:lnSpc>
                <a:spcPct val="90000"/>
              </a:lnSpc>
              <a:buFontTx/>
              <a:buNone/>
            </a:pPr>
            <a:r>
              <a:rPr lang="en-US" sz="2000" b="1" smtClean="0">
                <a:solidFill>
                  <a:srgbClr val="2074FC"/>
                </a:solidFill>
                <a:latin typeface="Century Gothic" pitchFamily="34" charset="0"/>
              </a:rPr>
              <a:t>Mobilize people and teams to respond to family and friends affected by any violent incidents that occur in the JP community.  Response includes assistance with legal or police matters, assist in funeral arrangements, and provide psychological first aid to those affected. </a:t>
            </a:r>
          </a:p>
          <a:p>
            <a:pPr eaLnBrk="1" hangingPunct="1">
              <a:lnSpc>
                <a:spcPct val="90000"/>
              </a:lnSpc>
              <a:buFontTx/>
              <a:buNone/>
            </a:pPr>
            <a:endParaRPr lang="en-US" sz="2000" b="1" smtClean="0">
              <a:solidFill>
                <a:srgbClr val="2074FC"/>
              </a:solidFill>
              <a:latin typeface="Century Gothic" pitchFamily="34" charset="0"/>
            </a:endParaRPr>
          </a:p>
          <a:p>
            <a:pPr eaLnBrk="1" hangingPunct="1">
              <a:lnSpc>
                <a:spcPct val="90000"/>
              </a:lnSpc>
              <a:buFontTx/>
              <a:buNone/>
            </a:pPr>
            <a:r>
              <a:rPr lang="en-US" sz="2000" b="1" smtClean="0">
                <a:solidFill>
                  <a:srgbClr val="2074FC"/>
                </a:solidFill>
                <a:latin typeface="Century Gothic" pitchFamily="34" charset="0"/>
              </a:rPr>
              <a:t>Open Incidents</a:t>
            </a:r>
          </a:p>
          <a:p>
            <a:pPr eaLnBrk="1" hangingPunct="1">
              <a:lnSpc>
                <a:spcPct val="90000"/>
              </a:lnSpc>
              <a:buFontTx/>
              <a:buNone/>
            </a:pPr>
            <a:r>
              <a:rPr lang="en-US" sz="2000" b="1" smtClean="0">
                <a:solidFill>
                  <a:srgbClr val="2074FC"/>
                </a:solidFill>
                <a:latin typeface="Century Gothic" pitchFamily="34" charset="0"/>
              </a:rPr>
              <a:t>Keep track of incidents and follow-up activities, including anniversaries (of the violent incident) and other significant dates, to maintain a proactive engagement with families and friends of victims and reduce the likelihood of flare-ups of violence.</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3701</TotalTime>
  <Words>2019</Words>
  <Application>Microsoft Office PowerPoint</Application>
  <PresentationFormat>On-screen Show (4:3)</PresentationFormat>
  <Paragraphs>354</Paragraphs>
  <Slides>40</Slides>
  <Notes>35</Notes>
  <HiddenSlides>0</HiddenSlides>
  <MMClips>0</MMClips>
  <ScaleCrop>false</ScaleCrop>
  <HeadingPairs>
    <vt:vector size="8" baseType="variant">
      <vt:variant>
        <vt:lpstr>Fonts Used</vt:lpstr>
      </vt:variant>
      <vt:variant>
        <vt:i4>9</vt:i4>
      </vt:variant>
      <vt:variant>
        <vt:lpstr>Design Template</vt:lpstr>
      </vt:variant>
      <vt:variant>
        <vt:i4>9</vt:i4>
      </vt:variant>
      <vt:variant>
        <vt:lpstr>Embedded OLE Servers</vt:lpstr>
      </vt:variant>
      <vt:variant>
        <vt:i4>1</vt:i4>
      </vt:variant>
      <vt:variant>
        <vt:lpstr>Slide Titles</vt:lpstr>
      </vt:variant>
      <vt:variant>
        <vt:i4>40</vt:i4>
      </vt:variant>
    </vt:vector>
  </HeadingPairs>
  <TitlesOfParts>
    <vt:vector size="59" baseType="lpstr">
      <vt:lpstr>Arial</vt:lpstr>
      <vt:lpstr>Candara</vt:lpstr>
      <vt:lpstr>Symbol</vt:lpstr>
      <vt:lpstr>Calibri</vt:lpstr>
      <vt:lpstr>Broadway</vt:lpstr>
      <vt:lpstr>Century Gothic</vt:lpstr>
      <vt:lpstr>Wingdings</vt:lpstr>
      <vt:lpstr>Aharoni</vt:lpstr>
      <vt:lpstr>Book Antiqua</vt:lpstr>
      <vt:lpstr>Waveform</vt:lpstr>
      <vt:lpstr>Waveform</vt:lpstr>
      <vt:lpstr>Waveform</vt:lpstr>
      <vt:lpstr>Waveform</vt:lpstr>
      <vt:lpstr>Waveform</vt:lpstr>
      <vt:lpstr>Waveform</vt:lpstr>
      <vt:lpstr>Waveform</vt:lpstr>
      <vt:lpstr>Waveform</vt:lpstr>
      <vt:lpstr>Waveform</vt:lpstr>
      <vt:lpstr>Microsoft Excel Worksheet</vt:lpstr>
      <vt:lpstr>Slide 1</vt:lpstr>
      <vt:lpstr>Overview</vt:lpstr>
      <vt:lpstr>Initial Focus &amp; Findings</vt:lpstr>
      <vt:lpstr>Collaborative Members</vt:lpstr>
      <vt:lpstr>Collaborations</vt:lpstr>
      <vt:lpstr>Initial Funding</vt:lpstr>
      <vt:lpstr>Staffing</vt:lpstr>
      <vt:lpstr>Mission and Vision Statement (Established July 2010)</vt:lpstr>
      <vt:lpstr>Open Incidents &amp; Trauma Response</vt:lpstr>
      <vt:lpstr>Acknowledgements</vt:lpstr>
      <vt:lpstr>Violence Initiative Goals</vt:lpstr>
      <vt:lpstr>Slide 12</vt:lpstr>
      <vt:lpstr>Trainings</vt:lpstr>
      <vt:lpstr>Violence Initiative Goals</vt:lpstr>
      <vt:lpstr>2009 Accomplishments</vt:lpstr>
      <vt:lpstr>2009 Accomplishments cont.</vt:lpstr>
      <vt:lpstr>2010 Accomplishments</vt:lpstr>
      <vt:lpstr>2010 Accomplishments cont.</vt:lpstr>
      <vt:lpstr>2010 Accomplishments cont.</vt:lpstr>
      <vt:lpstr>2010 Activities</vt:lpstr>
      <vt:lpstr>2011 Goals</vt:lpstr>
      <vt:lpstr>Slide 22</vt:lpstr>
      <vt:lpstr>Slide 23</vt:lpstr>
      <vt:lpstr>Model</vt:lpstr>
      <vt:lpstr>Youth Employment </vt:lpstr>
      <vt:lpstr>Youth and Young Adult Population in Jamaica Plain (2000 stats)</vt:lpstr>
      <vt:lpstr>Racial and Ethnic Makeup  Jamaica Plain  (2000)</vt:lpstr>
      <vt:lpstr>4-year Graduation Rate   Grades 9-12 Boston  (2010)</vt:lpstr>
      <vt:lpstr>Boston Homicides</vt:lpstr>
      <vt:lpstr>Slide 30</vt:lpstr>
      <vt:lpstr>Causes of Violence – Multi-factorial</vt:lpstr>
      <vt:lpstr>Slide 32</vt:lpstr>
      <vt:lpstr>Non-fatal Violent Injury</vt:lpstr>
      <vt:lpstr>Slide 34</vt:lpstr>
      <vt:lpstr>Slide 35</vt:lpstr>
      <vt:lpstr>Slide 36</vt:lpstr>
      <vt:lpstr>Slide 37</vt:lpstr>
      <vt:lpstr>Slide 38</vt:lpstr>
      <vt:lpstr>Slide 39</vt:lpstr>
      <vt:lpstr>Slide 40</vt:lpstr>
    </vt:vector>
  </TitlesOfParts>
  <Company>Children's Hospital Boston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Jamaica Plain Violence Intervention and Prevention Collaborative Presentation</dc:title>
  <dc:subject>JPVIP</dc:subject>
  <dc:creator/>
  <cp:lastModifiedBy>Deepak Karamcheti</cp:lastModifiedBy>
  <cp:revision>134</cp:revision>
  <cp:lastPrinted>2011-06-09T13:08:55Z</cp:lastPrinted>
  <dcterms:created xsi:type="dcterms:W3CDTF">2010-11-05T19:23:48Z</dcterms:created>
  <dcterms:modified xsi:type="dcterms:W3CDTF">2011-06-17T16:14:34Z</dcterms:modified>
</cp:coreProperties>
</file>